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2" r:id="rId1"/>
  </p:sldMasterIdLst>
  <p:notesMasterIdLst>
    <p:notesMasterId r:id="rId18"/>
  </p:notesMasterIdLst>
  <p:handoutMasterIdLst>
    <p:handoutMasterId r:id="rId19"/>
  </p:handoutMasterIdLst>
  <p:sldIdLst>
    <p:sldId id="277" r:id="rId2"/>
    <p:sldId id="464" r:id="rId3"/>
    <p:sldId id="438" r:id="rId4"/>
    <p:sldId id="468" r:id="rId5"/>
    <p:sldId id="465" r:id="rId6"/>
    <p:sldId id="466" r:id="rId7"/>
    <p:sldId id="469" r:id="rId8"/>
    <p:sldId id="467" r:id="rId9"/>
    <p:sldId id="477" r:id="rId10"/>
    <p:sldId id="470" r:id="rId11"/>
    <p:sldId id="471" r:id="rId12"/>
    <p:sldId id="472" r:id="rId13"/>
    <p:sldId id="473" r:id="rId14"/>
    <p:sldId id="474" r:id="rId15"/>
    <p:sldId id="475" r:id="rId16"/>
    <p:sldId id="476" r:id="rId17"/>
  </p:sldIdLst>
  <p:sldSz cx="9144000" cy="6858000" type="screen4x3"/>
  <p:notesSz cx="7099300" cy="10234613"/>
  <p:custDataLst>
    <p:tags r:id="rId20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 pitchFamily="-110" charset="0"/>
        <a:ea typeface="ＭＳ Ｐゴシック" pitchFamily="-92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FEAB4B3A-EA50-7741-A22D-E8C85B2E17F9}">
          <p14:sldIdLst>
            <p14:sldId id="277"/>
            <p14:sldId id="464"/>
            <p14:sldId id="438"/>
            <p14:sldId id="468"/>
            <p14:sldId id="465"/>
            <p14:sldId id="466"/>
            <p14:sldId id="469"/>
            <p14:sldId id="467"/>
            <p14:sldId id="477"/>
            <p14:sldId id="470"/>
            <p14:sldId id="471"/>
            <p14:sldId id="472"/>
            <p14:sldId id="473"/>
            <p14:sldId id="474"/>
            <p14:sldId id="475"/>
            <p14:sldId id="47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9900"/>
    <a:srgbClr val="003366"/>
    <a:srgbClr val="6A91FF"/>
    <a:srgbClr val="FF3300"/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DA37D80-6434-44D0-A028-1B22A696006F}" styleName="Stile chiaro 3 - Colore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Stile chiaro 3 - Color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627"/>
    <p:restoredTop sz="95321"/>
  </p:normalViewPr>
  <p:slideViewPr>
    <p:cSldViewPr snapToGrid="0">
      <p:cViewPr>
        <p:scale>
          <a:sx n="100" d="100"/>
          <a:sy n="100" d="100"/>
        </p:scale>
        <p:origin x="1776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1" y="1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gs" Target="tags/tag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498850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Process synchronization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579813" y="0"/>
            <a:ext cx="3519487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algn="r"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Operating System</a:t>
            </a:r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3438"/>
            <a:ext cx="5370513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© 2005 William Fornaciari</a:t>
            </a:r>
          </a:p>
        </p:txBody>
      </p:sp>
      <p:sp>
        <p:nvSpPr>
          <p:cNvPr id="430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532438" y="9723438"/>
            <a:ext cx="1566862" cy="51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algn="r" defTabSz="965200">
              <a:defRPr sz="1100">
                <a:latin typeface="Trebuchet MS" pitchFamily="-110" charset="0"/>
              </a:defRPr>
            </a:lvl1pPr>
          </a:lstStyle>
          <a:p>
            <a:pPr>
              <a:defRPr/>
            </a:pPr>
            <a:fld id="{81DA7548-C3AC-4C08-BF30-C64168C28791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5859263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20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92450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Process synchronization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94037" cy="503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Operating System</a:t>
            </a:r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79488" y="757238"/>
            <a:ext cx="5151437" cy="38639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7100" y="4870450"/>
            <a:ext cx="5257800" cy="462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noProof="0" smtClean="0"/>
              <a:t>Click to edit Master text styles</a:t>
            </a:r>
          </a:p>
          <a:p>
            <a:pPr lvl="1"/>
            <a:r>
              <a:rPr lang="en-US" altLang="it-IT" noProof="0" smtClean="0"/>
              <a:t>Second level</a:t>
            </a:r>
          </a:p>
          <a:p>
            <a:pPr lvl="2"/>
            <a:r>
              <a:rPr lang="en-US" altLang="it-IT" noProof="0" smtClean="0"/>
              <a:t>Third level</a:t>
            </a:r>
          </a:p>
          <a:p>
            <a:pPr lvl="3"/>
            <a:r>
              <a:rPr lang="en-US" altLang="it-IT" noProof="0" smtClean="0"/>
              <a:t>Fourth level</a:t>
            </a:r>
          </a:p>
          <a:p>
            <a:pPr lvl="4"/>
            <a:r>
              <a:rPr lang="en-US" altLang="it-IT" noProof="0" smtClean="0"/>
              <a:t>Fifth level</a:t>
            </a:r>
          </a:p>
        </p:txBody>
      </p:sp>
      <p:sp>
        <p:nvSpPr>
          <p:cNvPr id="44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45663"/>
            <a:ext cx="3092450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r>
              <a:rPr lang="en-US" altLang="it-IT"/>
              <a:t>© 2005 William Fornaciari</a:t>
            </a:r>
          </a:p>
        </p:txBody>
      </p:sp>
      <p:sp>
        <p:nvSpPr>
          <p:cNvPr id="44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45663"/>
            <a:ext cx="3094037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457" tIns="48229" rIns="96457" bIns="48229" numCol="1" anchor="b" anchorCtr="0" compatLnSpc="1">
            <a:prstTxWarp prst="textNoShape">
              <a:avLst/>
            </a:prstTxWarp>
          </a:bodyPr>
          <a:lstStyle>
            <a:lvl1pPr algn="r" defTabSz="965200">
              <a:defRPr sz="1300">
                <a:latin typeface="Times New Roman" pitchFamily="-110" charset="0"/>
              </a:defRPr>
            </a:lvl1pPr>
          </a:lstStyle>
          <a:p>
            <a:pPr>
              <a:defRPr/>
            </a:pPr>
            <a:fld id="{0DDD85DA-EC9E-466A-95B1-99F639DEB3EC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2010728966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ヒラギノ角ゴ Pro W3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ヒラギノ角ゴ Pro W3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Process synchronization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Operating System</a:t>
            </a:r>
          </a:p>
        </p:txBody>
      </p:sp>
      <p:sp>
        <p:nvSpPr>
          <p:cNvPr id="19460" name="Rectangle 6"/>
          <p:cNvSpPr>
            <a:spLocks noGrp="1" noChangeArrowheads="1"/>
          </p:cNvSpPr>
          <p:nvPr>
            <p:ph type="ftr" sz="quarter" idx="4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it-IT" sz="1300" smtClean="0">
                <a:ea typeface="ＭＳ Ｐゴシック" pitchFamily="-92" charset="-128"/>
              </a:rPr>
              <a:t>© 2005 William Fornaciari</a:t>
            </a:r>
          </a:p>
        </p:txBody>
      </p:sp>
      <p:sp>
        <p:nvSpPr>
          <p:cNvPr id="194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1pPr>
            <a:lvl2pPr marL="37931725" indent="-37474525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2pPr>
            <a:lvl3pPr marL="11430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3pPr>
            <a:lvl4pPr marL="16002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4pPr>
            <a:lvl5pPr marL="2057400" indent="-228600" defTabSz="9652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5pPr>
            <a:lvl6pPr marL="25146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6pPr>
            <a:lvl7pPr marL="29718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7pPr>
            <a:lvl8pPr marL="34290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8pPr>
            <a:lvl9pPr marL="3886200" indent="-228600" defTabSz="965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-110" charset="0"/>
                <a:ea typeface="ヒラギノ角ゴ Pro W3" pitchFamily="-110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fld id="{0FA1A9C8-57B2-4ADB-9B74-20AEA6A90793}" type="slidenum">
              <a:rPr lang="en-US" altLang="it-IT" sz="1300" smtClean="0">
                <a:ea typeface="ＭＳ Ｐゴシック" pitchFamily="-92" charset="-128"/>
              </a:rPr>
              <a:pPr eaLnBrk="1" hangingPunct="1">
                <a:spcBef>
                  <a:spcPct val="0"/>
                </a:spcBef>
              </a:pPr>
              <a:t>1</a:t>
            </a:fld>
            <a:endParaRPr lang="en-US" altLang="it-IT" sz="1300" smtClean="0">
              <a:ea typeface="ＭＳ Ｐゴシック" pitchFamily="-92" charset="-128"/>
            </a:endParaRPr>
          </a:p>
        </p:txBody>
      </p:sp>
      <p:sp>
        <p:nvSpPr>
          <p:cNvPr id="194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GB" altLang="it-IT" smtClean="0">
              <a:latin typeface="Times New Roman" pitchFamily="-110" charset="0"/>
              <a:ea typeface="ヒラギノ角ゴ Pro W3" pitchFamily="-11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44038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intestazione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Process synchronization</a:t>
            </a:r>
            <a:endParaRPr lang="en-US" altLang="it-IT"/>
          </a:p>
        </p:txBody>
      </p:sp>
      <p:sp>
        <p:nvSpPr>
          <p:cNvPr id="5" name="Segnaposto data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Operating System</a:t>
            </a:r>
            <a:endParaRPr lang="en-US" alt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© 2005 William Fornaciari</a:t>
            </a:r>
            <a:endParaRPr lang="en-US" alt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>
              <a:defRPr/>
            </a:pPr>
            <a:fld id="{0DDD85DA-EC9E-466A-95B1-99F639DEB3EC}" type="slidenum">
              <a:rPr lang="en-US" altLang="it-IT" smtClean="0"/>
              <a:pPr>
                <a:defRPr/>
              </a:pPr>
              <a:t>3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9379552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4" Type="http://schemas.openxmlformats.org/officeDocument/2006/relationships/slideMaster" Target="../slideMasters/slideMaster1.xml"/><Relationship Id="rId5" Type="http://schemas.openxmlformats.org/officeDocument/2006/relationships/image" Target="../media/image4.jpeg"/><Relationship Id="rId6" Type="http://schemas.openxmlformats.org/officeDocument/2006/relationships/image" Target="../media/image3.png"/><Relationship Id="rId1" Type="http://schemas.openxmlformats.org/officeDocument/2006/relationships/tags" Target="../tags/tag11.xml"/><Relationship Id="rId2" Type="http://schemas.openxmlformats.org/officeDocument/2006/relationships/tags" Target="../tags/tag1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tags" Target="../tags/tag31.xml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tags" Target="../tags/tag33.xml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tags" Target="../tags/tag15.xml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tags" Target="../tags/tag17.xml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tags" Target="../tags/tag19.xml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tags" Target="../tags/tag21.xml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tags" Target="../tags/tag23.xml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tags" Target="../tags/tag25.xml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tags" Target="../tags/tag27.xml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tags" Target="../tags/tag29.xml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sfondo-ppt4b"/>
          <p:cNvPicPr>
            <a:picLocks noChangeAspect="1" noChangeArrowheads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04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 descr="powerpoint04"/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288" y="1989138"/>
            <a:ext cx="2232025" cy="931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Box 6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5802313" y="1219200"/>
            <a:ext cx="31845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algn="r">
              <a:defRPr/>
            </a:pPr>
            <a:r>
              <a:rPr lang="en-US" altLang="it-IT" sz="900" b="1" smtClean="0">
                <a:solidFill>
                  <a:srgbClr val="003366"/>
                </a:solidFill>
              </a:rPr>
              <a:t>DIPARTIMENTO DI ELETTRONICA E INFORMAZIONE</a:t>
            </a:r>
          </a:p>
        </p:txBody>
      </p:sp>
      <p:sp>
        <p:nvSpPr>
          <p:cNvPr id="47002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3048000" y="2057400"/>
            <a:ext cx="5867400" cy="914400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it-IT" smtClean="0"/>
              <a:t>Click to edit Master title style</a:t>
            </a:r>
            <a:endParaRPr lang="en-US" dirty="0"/>
          </a:p>
        </p:txBody>
      </p:sp>
      <p:sp>
        <p:nvSpPr>
          <p:cNvPr id="470021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524000" y="4343400"/>
            <a:ext cx="6400800" cy="1143000"/>
          </a:xfrm>
        </p:spPr>
        <p:txBody>
          <a:bodyPr/>
          <a:lstStyle>
            <a:lvl1pPr marL="0" indent="0">
              <a:buFont typeface="Times" charset="0"/>
              <a:buNone/>
              <a:defRPr sz="2800"/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500815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98A28A-61C2-42C0-8EB0-7491DD1A128A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2857334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96050" y="0"/>
            <a:ext cx="1962150" cy="6096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0"/>
            <a:ext cx="5734050" cy="6096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8F1A73-5940-422B-A462-714236B23C0B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42332179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4D3D911-5F32-43E4-88E0-6E87F370C588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999850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14EB49-A8F0-4A1F-B490-BC9F709831A8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165796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143000"/>
            <a:ext cx="38100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38100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7FE69EF-B48D-4A62-B4C3-9604B5352DC8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018499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8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6482CB-5967-4820-BE95-87039B6496E0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235334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C6CA37-1695-4E83-AE8E-91D90FFFB2D1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42606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1461B4-D011-4496-B9F7-32BEF32D3CAC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3033683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E9B3AC-9BB8-41CB-B592-A0D213CFCC42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176027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0"/>
            <p:custDataLst>
              <p:tags r:id="rId1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it-IT" dirty="0" smtClean="0"/>
              <a:t>Matrix Factorization</a:t>
            </a: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1"/>
            <p:custDataLst>
              <p:tags r:id="rId2"/>
            </p:custDataLst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86860F1-36A0-4917-8776-7371DEFBBD24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537288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ags" Target="../tags/tag9.xml"/><Relationship Id="rId21" Type="http://schemas.openxmlformats.org/officeDocument/2006/relationships/tags" Target="../tags/tag10.xml"/><Relationship Id="rId22" Type="http://schemas.openxmlformats.org/officeDocument/2006/relationships/image" Target="../media/image1.png"/><Relationship Id="rId23" Type="http://schemas.openxmlformats.org/officeDocument/2006/relationships/image" Target="../media/image2.png"/><Relationship Id="rId24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tags" Target="../tags/tag2.xml"/><Relationship Id="rId14" Type="http://schemas.openxmlformats.org/officeDocument/2006/relationships/tags" Target="../tags/tag3.xml"/><Relationship Id="rId15" Type="http://schemas.openxmlformats.org/officeDocument/2006/relationships/tags" Target="../tags/tag4.xml"/><Relationship Id="rId16" Type="http://schemas.openxmlformats.org/officeDocument/2006/relationships/tags" Target="../tags/tag5.xml"/><Relationship Id="rId17" Type="http://schemas.openxmlformats.org/officeDocument/2006/relationships/tags" Target="../tags/tag6.xml"/><Relationship Id="rId18" Type="http://schemas.openxmlformats.org/officeDocument/2006/relationships/tags" Target="../tags/tag7.xml"/><Relationship Id="rId19" Type="http://schemas.openxmlformats.org/officeDocument/2006/relationships/tags" Target="../tags/tag8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up"/>
          <p:cNvPicPr>
            <a:picLocks noChangeAspect="1" noChangeArrowheads="1"/>
          </p:cNvPicPr>
          <p:nvPr>
            <p:custDataLst>
              <p:tags r:id="rId13"/>
            </p:custDataLst>
          </p:nvPr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85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 descr="down"/>
          <p:cNvPicPr>
            <a:picLocks noChangeAspect="1" noChangeArrowheads="1"/>
          </p:cNvPicPr>
          <p:nvPr>
            <p:custDataLst>
              <p:tags r:id="rId14"/>
            </p:custDataLst>
          </p:nvPr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77013"/>
            <a:ext cx="9144000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8996" name="Rectangle 4"/>
          <p:cNvSpPr>
            <a:spLocks noGrp="1" noChangeArrowheads="1"/>
          </p:cNvSpPr>
          <p:nvPr>
            <p:ph type="title"/>
            <p:custDataLst>
              <p:tags r:id="rId15"/>
            </p:custDataLst>
          </p:nvPr>
        </p:nvSpPr>
        <p:spPr bwMode="auto">
          <a:xfrm>
            <a:off x="609600" y="0"/>
            <a:ext cx="71628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smtClean="0"/>
              <a:t>Click to edit Master title style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body" idx="1"/>
            <p:custDataLst>
              <p:tags r:id="rId16"/>
            </p:custDataLst>
          </p:nvPr>
        </p:nvSpPr>
        <p:spPr bwMode="auto">
          <a:xfrm>
            <a:off x="685800" y="1143000"/>
            <a:ext cx="7772400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it-IT" smtClean="0"/>
              <a:t>Click to edit Master text styles</a:t>
            </a:r>
          </a:p>
          <a:p>
            <a:pPr lvl="1"/>
            <a:r>
              <a:rPr lang="en-US" altLang="it-IT" smtClean="0"/>
              <a:t>Second level</a:t>
            </a:r>
          </a:p>
          <a:p>
            <a:pPr lvl="2"/>
            <a:r>
              <a:rPr lang="en-US" altLang="it-IT" smtClean="0"/>
              <a:t>Third level</a:t>
            </a:r>
          </a:p>
          <a:p>
            <a:pPr lvl="3"/>
            <a:r>
              <a:rPr lang="en-US" altLang="it-IT" smtClean="0"/>
              <a:t>Fourth level</a:t>
            </a:r>
          </a:p>
          <a:p>
            <a:pPr lvl="4"/>
            <a:r>
              <a:rPr lang="en-US" altLang="it-IT" smtClean="0"/>
              <a:t>Fifth level</a:t>
            </a:r>
          </a:p>
        </p:txBody>
      </p:sp>
      <p:sp>
        <p:nvSpPr>
          <p:cNvPr id="468998" name="Rectangle 6"/>
          <p:cNvSpPr>
            <a:spLocks noGrp="1" noChangeArrowheads="1"/>
          </p:cNvSpPr>
          <p:nvPr>
            <p:ph type="ftr" sz="quarter" idx="3"/>
            <p:custDataLst>
              <p:tags r:id="rId17"/>
            </p:custDataLst>
          </p:nvPr>
        </p:nvSpPr>
        <p:spPr bwMode="auto">
          <a:xfrm>
            <a:off x="0" y="6553200"/>
            <a:ext cx="48006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1">
                <a:solidFill>
                  <a:srgbClr val="003366"/>
                </a:solidFill>
              </a:defRPr>
            </a:lvl1pPr>
          </a:lstStyle>
          <a:p>
            <a:pPr>
              <a:defRPr/>
            </a:pPr>
            <a:r>
              <a:rPr lang="en-US" altLang="it-IT"/>
              <a:t>PhDAY 2011 - DEI</a:t>
            </a:r>
          </a:p>
        </p:txBody>
      </p:sp>
      <p:sp>
        <p:nvSpPr>
          <p:cNvPr id="468999" name="Rectangle 7"/>
          <p:cNvSpPr>
            <a:spLocks noGrp="1" noChangeArrowheads="1"/>
          </p:cNvSpPr>
          <p:nvPr>
            <p:ph type="sldNum" sz="quarter" idx="4"/>
            <p:custDataLst>
              <p:tags r:id="rId18"/>
            </p:custDataLst>
          </p:nvPr>
        </p:nvSpPr>
        <p:spPr bwMode="auto">
          <a:xfrm>
            <a:off x="7239000" y="6553200"/>
            <a:ext cx="1905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 b="1">
                <a:solidFill>
                  <a:srgbClr val="FF9900"/>
                </a:solidFill>
              </a:defRPr>
            </a:lvl1pPr>
          </a:lstStyle>
          <a:p>
            <a:pPr>
              <a:defRPr/>
            </a:pPr>
            <a:fld id="{FC314E6E-739F-4DCD-B187-2E9A9230620C}" type="slidenum">
              <a:rPr lang="en-US" altLang="it-IT"/>
              <a:pPr>
                <a:defRPr/>
              </a:pPr>
              <a:t>‹n.›</a:t>
            </a:fld>
            <a:endParaRPr lang="en-US" altLang="it-IT"/>
          </a:p>
        </p:txBody>
      </p:sp>
      <p:pic>
        <p:nvPicPr>
          <p:cNvPr id="1032" name="Picture 8" descr="powerpoint04"/>
          <p:cNvPicPr>
            <a:picLocks noChangeAspect="1" noChangeArrowheads="1"/>
          </p:cNvPicPr>
          <p:nvPr>
            <p:custDataLst>
              <p:tags r:id="rId19"/>
            </p:custDataLst>
          </p:nvPr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0" y="161925"/>
            <a:ext cx="109855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9001" name="Rectangle 9"/>
          <p:cNvSpPr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5867400" y="838200"/>
            <a:ext cx="3276600" cy="76200"/>
          </a:xfrm>
          <a:prstGeom prst="rect">
            <a:avLst/>
          </a:prstGeom>
          <a:solidFill>
            <a:srgbClr val="003366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eaLnBrk="1" hangingPunct="1">
              <a:defRPr/>
            </a:pPr>
            <a:endParaRPr lang="it-IT" altLang="it-IT" smtClean="0"/>
          </a:p>
        </p:txBody>
      </p:sp>
      <p:sp>
        <p:nvSpPr>
          <p:cNvPr id="469002" name="Text Box 10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5981700" y="708025"/>
            <a:ext cx="31845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algn="r">
              <a:defRPr/>
            </a:pPr>
            <a:r>
              <a:rPr lang="en-US" altLang="it-IT" sz="900" b="1" smtClean="0">
                <a:solidFill>
                  <a:schemeClr val="bg1"/>
                </a:solidFill>
              </a:rPr>
              <a:t>DIPARTIMENTO DI ELETTRONICA E INFORMAZIONE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25" r:id="rId2"/>
    <p:sldLayoutId id="2147483826" r:id="rId3"/>
    <p:sldLayoutId id="2147483827" r:id="rId4"/>
    <p:sldLayoutId id="2147483828" r:id="rId5"/>
    <p:sldLayoutId id="2147483829" r:id="rId6"/>
    <p:sldLayoutId id="2147483830" r:id="rId7"/>
    <p:sldLayoutId id="2147483831" r:id="rId8"/>
    <p:sldLayoutId id="2147483832" r:id="rId9"/>
    <p:sldLayoutId id="2147483833" r:id="rId10"/>
    <p:sldLayoutId id="2147483834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3600" b="1">
          <a:solidFill>
            <a:srgbClr val="003366"/>
          </a:solidFill>
          <a:effectLst>
            <a:outerShdw blurRad="38100" dist="38100" dir="2700000" algn="tl">
              <a:srgbClr val="DDDDDD"/>
            </a:outerShdw>
          </a:effectLst>
          <a:latin typeface="Lucida Grande" charset="0"/>
          <a:ea typeface="ＭＳ Ｐゴシック" pitchFamily="-92" charset="-128"/>
          <a:cs typeface="ＭＳ Ｐゴシック" pitchFamily="-92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Font typeface="Times" pitchFamily="-110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9900"/>
        </a:buClr>
        <a:buFont typeface="Wingdings" pitchFamily="-110" charset="2"/>
        <a:buChar char="§"/>
        <a:defRPr sz="28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Font typeface="Times" pitchFamily="-110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66"/>
        </a:buClr>
        <a:buChar char="–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Relationship Id="rId1" Type="http://schemas.openxmlformats.org/officeDocument/2006/relationships/tags" Target="../tags/tag34.xml"/><Relationship Id="rId2" Type="http://schemas.openxmlformats.org/officeDocument/2006/relationships/tags" Target="../tags/tag3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4" Type="http://schemas.openxmlformats.org/officeDocument/2006/relationships/hyperlink" Target="http://sifter.org/~simon/journal/20061211.html" TargetMode="External"/><Relationship Id="rId5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3"/>
          <p:cNvSpPr>
            <a:spLocks noGrp="1" noChangeArrowheads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524000" y="4681538"/>
            <a:ext cx="7005638" cy="804862"/>
          </a:xfrm>
          <a:noFill/>
        </p:spPr>
        <p:txBody>
          <a:bodyPr/>
          <a:lstStyle/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dirty="0" smtClean="0">
                <a:solidFill>
                  <a:srgbClr val="002060"/>
                </a:solidFill>
              </a:rPr>
              <a:t>Matrix Factorization</a:t>
            </a:r>
          </a:p>
        </p:txBody>
      </p:sp>
      <p:sp>
        <p:nvSpPr>
          <p:cNvPr id="3075" name="Rectangle 3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643063" y="5359400"/>
            <a:ext cx="7005637" cy="1195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32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37931725" indent="-37474525" eaLnBrk="0" hangingPunct="0">
              <a:spcBef>
                <a:spcPct val="20000"/>
              </a:spcBef>
              <a:buClr>
                <a:srgbClr val="FF9900"/>
              </a:buClr>
              <a:buFont typeface="Wingdings" pitchFamily="-110" charset="2"/>
              <a:buChar char="§"/>
              <a:defRPr sz="28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3366"/>
              </a:buClr>
              <a:buChar char="–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sz="1600" dirty="0" smtClean="0">
                <a:solidFill>
                  <a:srgbClr val="002060"/>
                </a:solidFill>
              </a:rPr>
              <a:t>Massimo Quadrana</a:t>
            </a:r>
          </a:p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endParaRPr lang="en-US" altLang="it-IT" sz="1400" dirty="0">
              <a:solidFill>
                <a:srgbClr val="002060"/>
              </a:solidFill>
            </a:endParaRPr>
          </a:p>
          <a:p>
            <a:pPr eaLnBrk="1" hangingPunct="1">
              <a:lnSpc>
                <a:spcPct val="80000"/>
              </a:lnSpc>
              <a:buFont typeface="Times" pitchFamily="-110" charset="0"/>
              <a:buNone/>
            </a:pPr>
            <a:r>
              <a:rPr lang="en-US" altLang="it-IT" sz="1400" dirty="0" smtClean="0">
                <a:solidFill>
                  <a:srgbClr val="002060"/>
                </a:solidFill>
              </a:rPr>
              <a:t>11</a:t>
            </a:r>
            <a:r>
              <a:rPr lang="en-US" altLang="it-IT" sz="1400" baseline="30000" dirty="0" smtClean="0">
                <a:solidFill>
                  <a:srgbClr val="002060"/>
                </a:solidFill>
              </a:rPr>
              <a:t>th</a:t>
            </a:r>
            <a:r>
              <a:rPr lang="en-US" altLang="it-IT" sz="1400" dirty="0" smtClean="0">
                <a:solidFill>
                  <a:srgbClr val="002060"/>
                </a:solidFill>
              </a:rPr>
              <a:t> December 2016</a:t>
            </a:r>
            <a:endParaRPr lang="en-US" altLang="it-IT" sz="1400" dirty="0">
              <a:solidFill>
                <a:srgbClr val="002060"/>
              </a:solidFill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endParaRPr lang="it-IT" dirty="0"/>
          </a:p>
        </p:txBody>
      </p:sp>
      <p:sp>
        <p:nvSpPr>
          <p:cNvPr id="3" name="Rettangolo 2"/>
          <p:cNvSpPr/>
          <p:nvPr/>
        </p:nvSpPr>
        <p:spPr>
          <a:xfrm>
            <a:off x="6264275" y="5099051"/>
            <a:ext cx="2879725" cy="145573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/>
          <a:lstStyle/>
          <a:p>
            <a:pPr algn="ctr">
              <a:defRPr/>
            </a:pPr>
            <a:endParaRPr lang="it-IT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AsymmetricSVD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Basic idea: represent users by the items they have rated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10</a:t>
            </a:fld>
            <a:endParaRPr lang="en-US" altLang="it-IT"/>
          </a:p>
        </p:txBody>
      </p:sp>
      <p:sp>
        <p:nvSpPr>
          <p:cNvPr id="6" name="Rettangolo 5"/>
          <p:cNvSpPr/>
          <p:nvPr/>
        </p:nvSpPr>
        <p:spPr>
          <a:xfrm>
            <a:off x="582026" y="2908301"/>
            <a:ext cx="1917700" cy="24765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ttangolo 7"/>
          <p:cNvSpPr/>
          <p:nvPr/>
        </p:nvSpPr>
        <p:spPr>
          <a:xfrm rot="5400000">
            <a:off x="7250612" y="2440000"/>
            <a:ext cx="977900" cy="19050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/>
              <p:cNvSpPr txBox="1"/>
              <p:nvPr/>
            </p:nvSpPr>
            <p:spPr>
              <a:xfrm>
                <a:off x="2646862" y="3957134"/>
                <a:ext cx="49530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CasellaDiTesto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46862" y="3957134"/>
                <a:ext cx="495300" cy="36933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Rettangolo 9"/>
          <p:cNvSpPr/>
          <p:nvPr/>
        </p:nvSpPr>
        <p:spPr>
          <a:xfrm>
            <a:off x="1408612" y="3759201"/>
            <a:ext cx="215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tangolo 11"/>
          <p:cNvSpPr/>
          <p:nvPr/>
        </p:nvSpPr>
        <p:spPr>
          <a:xfrm rot="5400000">
            <a:off x="6736262" y="3301789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asellaDiTesto 12"/>
          <p:cNvSpPr txBox="1"/>
          <p:nvPr/>
        </p:nvSpPr>
        <p:spPr>
          <a:xfrm>
            <a:off x="1314811" y="2055801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14" name="CasellaDiTesto 13"/>
          <p:cNvSpPr txBox="1"/>
          <p:nvPr/>
        </p:nvSpPr>
        <p:spPr>
          <a:xfrm>
            <a:off x="5753197" y="2070100"/>
            <a:ext cx="377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X</a:t>
            </a:r>
            <a:endParaRPr lang="en-US" dirty="0"/>
          </a:p>
        </p:txBody>
      </p:sp>
      <p:sp>
        <p:nvSpPr>
          <p:cNvPr id="15" name="CasellaDiTesto 14"/>
          <p:cNvSpPr txBox="1"/>
          <p:nvPr/>
        </p:nvSpPr>
        <p:spPr>
          <a:xfrm>
            <a:off x="1029890" y="2531765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M items</a:t>
            </a:r>
            <a:endParaRPr lang="en-US" sz="1600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5453562" y="2531765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K factors</a:t>
            </a:r>
            <a:endParaRPr lang="en-US" sz="1600" dirty="0"/>
          </a:p>
        </p:txBody>
      </p:sp>
      <p:sp>
        <p:nvSpPr>
          <p:cNvPr id="17" name="CasellaDiTesto 16"/>
          <p:cNvSpPr txBox="1"/>
          <p:nvPr/>
        </p:nvSpPr>
        <p:spPr>
          <a:xfrm>
            <a:off x="7203998" y="2531765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 items</a:t>
            </a:r>
            <a:endParaRPr lang="en-US" sz="1600" dirty="0"/>
          </a:p>
        </p:txBody>
      </p:sp>
      <p:sp>
        <p:nvSpPr>
          <p:cNvPr id="18" name="CasellaDiTesto 17"/>
          <p:cNvSpPr txBox="1"/>
          <p:nvPr/>
        </p:nvSpPr>
        <p:spPr>
          <a:xfrm rot="5400000">
            <a:off x="8391448" y="3268045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K factors</a:t>
            </a:r>
            <a:endParaRPr lang="en-US" sz="1600" dirty="0"/>
          </a:p>
        </p:txBody>
      </p:sp>
      <p:sp>
        <p:nvSpPr>
          <p:cNvPr id="19" name="CasellaDiTesto 18"/>
          <p:cNvSpPr txBox="1"/>
          <p:nvPr/>
        </p:nvSpPr>
        <p:spPr>
          <a:xfrm rot="16200000">
            <a:off x="-158458" y="3803246"/>
            <a:ext cx="9348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users</a:t>
            </a:r>
            <a:endParaRPr lang="en-US" sz="1600" dirty="0"/>
          </a:p>
        </p:txBody>
      </p:sp>
      <p:sp>
        <p:nvSpPr>
          <p:cNvPr id="21" name="Rettangolo 20"/>
          <p:cNvSpPr/>
          <p:nvPr/>
        </p:nvSpPr>
        <p:spPr>
          <a:xfrm>
            <a:off x="1408612" y="2908302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ttangolo 21"/>
          <p:cNvSpPr/>
          <p:nvPr/>
        </p:nvSpPr>
        <p:spPr>
          <a:xfrm>
            <a:off x="564062" y="3759201"/>
            <a:ext cx="1917699" cy="230199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CasellaDiTesto 22"/>
          <p:cNvSpPr txBox="1"/>
          <p:nvPr/>
        </p:nvSpPr>
        <p:spPr>
          <a:xfrm>
            <a:off x="1380534" y="5490399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j</a:t>
            </a:r>
            <a:endParaRPr lang="en-US" sz="1600" dirty="0"/>
          </a:p>
        </p:txBody>
      </p:sp>
      <p:sp>
        <p:nvSpPr>
          <p:cNvPr id="24" name="CasellaDiTesto 23"/>
          <p:cNvSpPr txBox="1"/>
          <p:nvPr/>
        </p:nvSpPr>
        <p:spPr>
          <a:xfrm>
            <a:off x="2560207" y="3712173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</a:t>
            </a:r>
            <a:endParaRPr lang="en-US" sz="1600" dirty="0"/>
          </a:p>
        </p:txBody>
      </p:sp>
      <p:sp>
        <p:nvSpPr>
          <p:cNvPr id="25" name="CasellaDiTesto 24"/>
          <p:cNvSpPr txBox="1"/>
          <p:nvPr/>
        </p:nvSpPr>
        <p:spPr>
          <a:xfrm>
            <a:off x="5776792" y="3686271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u</a:t>
            </a:r>
            <a:r>
              <a:rPr lang="en-US" sz="1600" baseline="-25000" dirty="0" err="1" smtClean="0"/>
              <a:t>i</a:t>
            </a:r>
            <a:endParaRPr lang="en-US" sz="1600" baseline="-25000" dirty="0"/>
          </a:p>
        </p:txBody>
      </p:sp>
      <p:sp>
        <p:nvSpPr>
          <p:cNvPr id="26" name="CasellaDiTesto 25"/>
          <p:cNvSpPr txBox="1"/>
          <p:nvPr/>
        </p:nvSpPr>
        <p:spPr>
          <a:xfrm>
            <a:off x="7057004" y="3223334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2</a:t>
            </a:r>
          </a:p>
        </p:txBody>
      </p:sp>
      <p:sp>
        <p:nvSpPr>
          <p:cNvPr id="27" name="Rettangolo 26"/>
          <p:cNvSpPr/>
          <p:nvPr/>
        </p:nvSpPr>
        <p:spPr>
          <a:xfrm>
            <a:off x="3250114" y="2908301"/>
            <a:ext cx="1917700" cy="24765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ttangolo 27"/>
          <p:cNvSpPr/>
          <p:nvPr/>
        </p:nvSpPr>
        <p:spPr>
          <a:xfrm>
            <a:off x="3505328" y="3759201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CasellaDiTesto 28"/>
          <p:cNvSpPr txBox="1"/>
          <p:nvPr/>
        </p:nvSpPr>
        <p:spPr>
          <a:xfrm>
            <a:off x="3995335" y="2082802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33" name="Rettangolo 32"/>
          <p:cNvSpPr/>
          <p:nvPr/>
        </p:nvSpPr>
        <p:spPr>
          <a:xfrm>
            <a:off x="3232150" y="3759201"/>
            <a:ext cx="1917699" cy="230199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ttangolo 34"/>
          <p:cNvSpPr/>
          <p:nvPr/>
        </p:nvSpPr>
        <p:spPr>
          <a:xfrm>
            <a:off x="5539354" y="2886674"/>
            <a:ext cx="977900" cy="19050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p:sp>
        <p:nvSpPr>
          <p:cNvPr id="36" name="CasellaDiTesto 35"/>
          <p:cNvSpPr txBox="1"/>
          <p:nvPr/>
        </p:nvSpPr>
        <p:spPr>
          <a:xfrm>
            <a:off x="7316579" y="2005898"/>
            <a:ext cx="3770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37" name="CasellaDiTesto 36"/>
          <p:cNvSpPr txBox="1"/>
          <p:nvPr/>
        </p:nvSpPr>
        <p:spPr>
          <a:xfrm>
            <a:off x="2955236" y="3697874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</a:t>
            </a:r>
            <a:endParaRPr lang="en-US" sz="1600" dirty="0"/>
          </a:p>
        </p:txBody>
      </p:sp>
      <p:sp>
        <p:nvSpPr>
          <p:cNvPr id="11" name="Rettangolo 10"/>
          <p:cNvSpPr/>
          <p:nvPr/>
        </p:nvSpPr>
        <p:spPr>
          <a:xfrm>
            <a:off x="5546789" y="3732942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ttangolo 38"/>
          <p:cNvSpPr/>
          <p:nvPr/>
        </p:nvSpPr>
        <p:spPr>
          <a:xfrm>
            <a:off x="4019004" y="3745928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ttangolo 39"/>
          <p:cNvSpPr/>
          <p:nvPr/>
        </p:nvSpPr>
        <p:spPr>
          <a:xfrm>
            <a:off x="4602796" y="3758126"/>
            <a:ext cx="215900" cy="215900"/>
          </a:xfrm>
          <a:prstGeom prst="rect">
            <a:avLst/>
          </a:prstGeom>
          <a:solidFill>
            <a:srgbClr val="FF99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ttangolo 40"/>
          <p:cNvSpPr/>
          <p:nvPr/>
        </p:nvSpPr>
        <p:spPr>
          <a:xfrm rot="5400000">
            <a:off x="7261424" y="3289301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CasellaDiTesto 41"/>
          <p:cNvSpPr txBox="1"/>
          <p:nvPr/>
        </p:nvSpPr>
        <p:spPr>
          <a:xfrm>
            <a:off x="7582166" y="3210846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5</a:t>
            </a:r>
          </a:p>
        </p:txBody>
      </p:sp>
      <p:sp>
        <p:nvSpPr>
          <p:cNvPr id="43" name="Rettangolo 42"/>
          <p:cNvSpPr/>
          <p:nvPr/>
        </p:nvSpPr>
        <p:spPr>
          <a:xfrm rot="5400000">
            <a:off x="7821309" y="3286926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CasellaDiTesto 43"/>
          <p:cNvSpPr txBox="1"/>
          <p:nvPr/>
        </p:nvSpPr>
        <p:spPr>
          <a:xfrm>
            <a:off x="8142051" y="3208471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y</a:t>
            </a:r>
            <a:r>
              <a:rPr lang="en-US" sz="1600" baseline="-25000" dirty="0"/>
              <a:t>7</a:t>
            </a:r>
          </a:p>
        </p:txBody>
      </p:sp>
      <p:sp>
        <p:nvSpPr>
          <p:cNvPr id="45" name="Rettangolo 44"/>
          <p:cNvSpPr/>
          <p:nvPr/>
        </p:nvSpPr>
        <p:spPr>
          <a:xfrm>
            <a:off x="5787844" y="3591831"/>
            <a:ext cx="4395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X</a:t>
            </a:r>
            <a:r>
              <a:rPr lang="en-US" baseline="-25000" dirty="0" err="1" smtClean="0"/>
              <a:t>j</a:t>
            </a:r>
            <a:endParaRPr lang="en-US" baseline="-25000" dirty="0"/>
          </a:p>
        </p:txBody>
      </p:sp>
      <p:sp>
        <p:nvSpPr>
          <p:cNvPr id="46" name="Rettangolo 45"/>
          <p:cNvSpPr/>
          <p:nvPr/>
        </p:nvSpPr>
        <p:spPr>
          <a:xfrm>
            <a:off x="3503570" y="2908302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ttangolo 46"/>
          <p:cNvSpPr/>
          <p:nvPr/>
        </p:nvSpPr>
        <p:spPr>
          <a:xfrm>
            <a:off x="4024269" y="2899374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ttangolo 47"/>
          <p:cNvSpPr/>
          <p:nvPr/>
        </p:nvSpPr>
        <p:spPr>
          <a:xfrm>
            <a:off x="4581523" y="2913054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CasellaDiTesto 48"/>
          <p:cNvSpPr txBox="1"/>
          <p:nvPr/>
        </p:nvSpPr>
        <p:spPr>
          <a:xfrm>
            <a:off x="3452770" y="5424495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2</a:t>
            </a:r>
            <a:endParaRPr lang="en-US" sz="1600" dirty="0"/>
          </a:p>
        </p:txBody>
      </p:sp>
      <p:sp>
        <p:nvSpPr>
          <p:cNvPr id="50" name="CasellaDiTesto 49"/>
          <p:cNvSpPr txBox="1"/>
          <p:nvPr/>
        </p:nvSpPr>
        <p:spPr>
          <a:xfrm>
            <a:off x="1532934" y="5642799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j</a:t>
            </a:r>
            <a:endParaRPr lang="en-US" sz="1600" dirty="0"/>
          </a:p>
        </p:txBody>
      </p:sp>
      <p:sp>
        <p:nvSpPr>
          <p:cNvPr id="51" name="CasellaDiTesto 50"/>
          <p:cNvSpPr txBox="1"/>
          <p:nvPr/>
        </p:nvSpPr>
        <p:spPr>
          <a:xfrm>
            <a:off x="4595983" y="5401846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7</a:t>
            </a:r>
            <a:endParaRPr lang="en-US" sz="1600" dirty="0"/>
          </a:p>
        </p:txBody>
      </p:sp>
      <p:sp>
        <p:nvSpPr>
          <p:cNvPr id="52" name="CasellaDiTesto 51"/>
          <p:cNvSpPr txBox="1"/>
          <p:nvPr/>
        </p:nvSpPr>
        <p:spPr>
          <a:xfrm>
            <a:off x="3983918" y="5392749"/>
            <a:ext cx="3145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5</a:t>
            </a:r>
            <a:endParaRPr lang="en-US" sz="1600" dirty="0"/>
          </a:p>
        </p:txBody>
      </p:sp>
      <p:sp>
        <p:nvSpPr>
          <p:cNvPr id="53" name="CasellaDiTesto 52"/>
          <p:cNvSpPr txBox="1"/>
          <p:nvPr/>
        </p:nvSpPr>
        <p:spPr>
          <a:xfrm rot="16200000">
            <a:off x="4853135" y="3534994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 items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27187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AsymmetricSVD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Prediction rule (again, biases are omitted</a:t>
            </a:r>
            <a:r>
              <a:rPr lang="en-US" sz="2000" dirty="0" smtClean="0"/>
              <a:t>):</a:t>
            </a:r>
          </a:p>
          <a:p>
            <a:endParaRPr lang="en-US" sz="2000" dirty="0"/>
          </a:p>
          <a:p>
            <a:endParaRPr lang="en-US" sz="2000" dirty="0" smtClean="0"/>
          </a:p>
          <a:p>
            <a:pPr lvl="1"/>
            <a:endParaRPr lang="en-US" sz="1600" dirty="0"/>
          </a:p>
          <a:p>
            <a:pPr lvl="1"/>
            <a:r>
              <a:rPr lang="en-US" sz="1600" dirty="0" smtClean="0"/>
              <a:t>R(</a:t>
            </a:r>
            <a:r>
              <a:rPr lang="en-US" sz="1600" dirty="0" err="1" smtClean="0"/>
              <a:t>i</a:t>
            </a:r>
            <a:r>
              <a:rPr lang="en-US" sz="1600" dirty="0" smtClean="0"/>
              <a:t>): rated by user </a:t>
            </a:r>
            <a:r>
              <a:rPr lang="en-US" sz="1600" dirty="0" err="1" smtClean="0"/>
              <a:t>i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Loss function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Pros:</a:t>
            </a:r>
            <a:endParaRPr lang="en-US" sz="2000" dirty="0"/>
          </a:p>
          <a:p>
            <a:pPr lvl="1"/>
            <a:r>
              <a:rPr lang="en-US" sz="1800" dirty="0"/>
              <a:t>Fewer parameters, usually N &lt;&lt; M</a:t>
            </a:r>
          </a:p>
          <a:p>
            <a:pPr lvl="1"/>
            <a:r>
              <a:rPr lang="en-US" sz="1800" dirty="0"/>
              <a:t>Handle new users as soon as they start providing </a:t>
            </a:r>
            <a:r>
              <a:rPr lang="en-US" sz="1800" dirty="0" smtClean="0"/>
              <a:t>ratings</a:t>
            </a:r>
            <a:endParaRPr lang="en-US" sz="2000" dirty="0"/>
          </a:p>
          <a:p>
            <a:endParaRPr lang="en-US" sz="2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11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1643741"/>
            <a:ext cx="5956300" cy="775560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19500"/>
            <a:ext cx="9144000" cy="78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899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AsySVD</a:t>
            </a:r>
            <a:r>
              <a:rPr lang="en-US" dirty="0" smtClean="0"/>
              <a:t>-SGD updates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Partial derivatives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Update </a:t>
            </a:r>
            <a:r>
              <a:rPr lang="en-US" sz="2400" dirty="0" err="1" smtClean="0"/>
              <a:t>x</a:t>
            </a:r>
            <a:r>
              <a:rPr lang="en-US" sz="2400" baseline="-25000" dirty="0" err="1" smtClean="0"/>
              <a:t>j</a:t>
            </a:r>
            <a:r>
              <a:rPr lang="en-US" sz="2400" dirty="0" smtClean="0"/>
              <a:t> and </a:t>
            </a:r>
            <a:r>
              <a:rPr lang="en-US" sz="2400" dirty="0" err="1" smtClean="0"/>
              <a:t>y</a:t>
            </a:r>
            <a:r>
              <a:rPr lang="en-US" sz="2400" baseline="-25000" dirty="0" err="1" smtClean="0"/>
              <a:t>l</a:t>
            </a:r>
            <a:r>
              <a:rPr lang="en-US" sz="2400" dirty="0" smtClean="0"/>
              <a:t> similar to </a:t>
            </a:r>
            <a:r>
              <a:rPr lang="en-US" sz="2400" dirty="0" err="1" smtClean="0"/>
              <a:t>FunkSVD</a:t>
            </a:r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12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5750" y="1733550"/>
            <a:ext cx="2406650" cy="596338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1708150"/>
            <a:ext cx="3613150" cy="75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813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IALS or WRMF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Implicit Alternating Least Squares</a:t>
            </a:r>
          </a:p>
          <a:p>
            <a:pPr lvl="1"/>
            <a:r>
              <a:rPr lang="en-US" sz="2000" dirty="0" smtClean="0"/>
              <a:t>Collaborative </a:t>
            </a:r>
            <a:r>
              <a:rPr lang="en-US" sz="2000" dirty="0"/>
              <a:t>Filtering for Implicit Feedback </a:t>
            </a:r>
            <a:r>
              <a:rPr lang="en-US" sz="2000" dirty="0" smtClean="0"/>
              <a:t>Datasets (Hu et al, 2008)</a:t>
            </a:r>
          </a:p>
          <a:p>
            <a:r>
              <a:rPr lang="en-US" sz="2400" dirty="0" smtClean="0"/>
              <a:t>Also called Weighted Regularized Matrix Factorization (WRMF)</a:t>
            </a:r>
          </a:p>
          <a:p>
            <a:pPr lvl="1"/>
            <a:endParaRPr lang="en-US" sz="2000" dirty="0" smtClean="0"/>
          </a:p>
          <a:p>
            <a:r>
              <a:rPr lang="en-US" sz="2400" dirty="0" smtClean="0"/>
              <a:t>Implicit feedback</a:t>
            </a:r>
          </a:p>
          <a:p>
            <a:pPr lvl="1"/>
            <a:r>
              <a:rPr lang="en-US" sz="2000" dirty="0" smtClean="0"/>
              <a:t>Numerical values in explicit feedback express </a:t>
            </a:r>
            <a:r>
              <a:rPr lang="en-US" sz="2000" b="1" dirty="0" smtClean="0"/>
              <a:t>preference</a:t>
            </a:r>
            <a:r>
              <a:rPr lang="en-US" sz="2000" dirty="0" smtClean="0"/>
              <a:t> (1-totally dislike, 5-really like)</a:t>
            </a:r>
          </a:p>
          <a:p>
            <a:pPr lvl="1"/>
            <a:r>
              <a:rPr lang="en-US" sz="2000" dirty="0" smtClean="0"/>
              <a:t>Numerical values in implicit feedback express </a:t>
            </a:r>
            <a:r>
              <a:rPr lang="en-US" sz="2000" b="1" dirty="0" smtClean="0"/>
              <a:t>confidence</a:t>
            </a:r>
            <a:r>
              <a:rPr lang="en-US" sz="2000" dirty="0" smtClean="0"/>
              <a:t> (e.g., how much time have I watched a movie?)</a:t>
            </a:r>
          </a:p>
          <a:p>
            <a:pPr lvl="1"/>
            <a:r>
              <a:rPr lang="en-US" sz="2000" dirty="0"/>
              <a:t>No negative feedback</a:t>
            </a:r>
            <a:r>
              <a:rPr lang="en-US" sz="2000" dirty="0" smtClean="0"/>
              <a:t>: missing as ‘not-interacted’</a:t>
            </a:r>
            <a:endParaRPr lang="en-US" sz="2000" dirty="0"/>
          </a:p>
          <a:p>
            <a:pPr lvl="1"/>
            <a:endParaRPr lang="en-US" sz="20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13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19949018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IALS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Basic idea</a:t>
            </a:r>
          </a:p>
          <a:p>
            <a:pPr lvl="1"/>
            <a:r>
              <a:rPr lang="en-US" sz="2000" dirty="0" smtClean="0"/>
              <a:t>Split the numerical score </a:t>
            </a:r>
            <a:r>
              <a:rPr lang="en-US" sz="2000" dirty="0" err="1" smtClean="0"/>
              <a:t>r</a:t>
            </a:r>
            <a:r>
              <a:rPr lang="en-US" sz="2000" baseline="-25000" dirty="0" err="1" smtClean="0"/>
              <a:t>ui</a:t>
            </a:r>
            <a:r>
              <a:rPr lang="en-US" sz="2000" dirty="0" smtClean="0"/>
              <a:t> into</a:t>
            </a:r>
          </a:p>
          <a:p>
            <a:pPr lvl="2"/>
            <a:r>
              <a:rPr lang="en-US" sz="1600" dirty="0" smtClean="0"/>
              <a:t>preference score </a:t>
            </a:r>
            <a:r>
              <a:rPr lang="en-US" sz="1600" dirty="0" err="1" smtClean="0"/>
              <a:t>p</a:t>
            </a:r>
            <a:r>
              <a:rPr lang="en-US" sz="1600" baseline="-25000" dirty="0" err="1" smtClean="0"/>
              <a:t>ui</a:t>
            </a:r>
            <a:r>
              <a:rPr lang="en-US" sz="1600" dirty="0" smtClean="0"/>
              <a:t> (</a:t>
            </a:r>
            <a:r>
              <a:rPr lang="en-US" sz="1600" dirty="0" err="1" smtClean="0"/>
              <a:t>p</a:t>
            </a:r>
            <a:r>
              <a:rPr lang="en-US" sz="1600" baseline="-25000" dirty="0" err="1" smtClean="0"/>
              <a:t>ui</a:t>
            </a:r>
            <a:r>
              <a:rPr lang="en-US" sz="1600" dirty="0" smtClean="0"/>
              <a:t> = 1 </a:t>
            </a:r>
            <a:r>
              <a:rPr lang="en-US" sz="1600" dirty="0" err="1" smtClean="0"/>
              <a:t>iif</a:t>
            </a:r>
            <a:r>
              <a:rPr lang="en-US" sz="1600" dirty="0" smtClean="0"/>
              <a:t> </a:t>
            </a:r>
            <a:r>
              <a:rPr lang="en-US" sz="1600" dirty="0" err="1" smtClean="0"/>
              <a:t>r</a:t>
            </a:r>
            <a:r>
              <a:rPr lang="en-US" sz="1600" baseline="-25000" dirty="0" err="1" smtClean="0"/>
              <a:t>ui</a:t>
            </a:r>
            <a:r>
              <a:rPr lang="en-US" sz="1600" dirty="0" smtClean="0"/>
              <a:t> &gt; 0 else 0)</a:t>
            </a:r>
          </a:p>
          <a:p>
            <a:pPr lvl="2"/>
            <a:r>
              <a:rPr lang="en-US" sz="1600" dirty="0" smtClean="0"/>
              <a:t>confidence score c</a:t>
            </a:r>
            <a:r>
              <a:rPr lang="en-US" sz="1600" baseline="-25000" dirty="0" smtClean="0"/>
              <a:t>ui</a:t>
            </a:r>
            <a:r>
              <a:rPr lang="en-US" sz="1600" dirty="0" smtClean="0"/>
              <a:t>, for example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smtClean="0"/>
              <a:t>Linear scaling</a:t>
            </a:r>
          </a:p>
          <a:p>
            <a:pPr marL="1257300" lvl="2" indent="-342900">
              <a:buFont typeface="+mj-lt"/>
              <a:buAutoNum type="arabicPeriod"/>
            </a:pPr>
            <a:endParaRPr lang="en-US" sz="1600" dirty="0" smtClean="0"/>
          </a:p>
          <a:p>
            <a:pPr marL="1257300" lvl="2" indent="-342900">
              <a:buFont typeface="+mj-lt"/>
              <a:buAutoNum type="arabicPeriod"/>
            </a:pPr>
            <a:r>
              <a:rPr lang="en-US" sz="1600" dirty="0" smtClean="0"/>
              <a:t>Log scaling</a:t>
            </a:r>
          </a:p>
          <a:p>
            <a:pPr lvl="2"/>
            <a:endParaRPr lang="en-US" sz="1600" dirty="0" smtClean="0"/>
          </a:p>
          <a:p>
            <a:pPr lvl="1"/>
            <a:r>
              <a:rPr lang="en-US" sz="2000" dirty="0" smtClean="0"/>
              <a:t>Matrix factorization over preference and confidence scores</a:t>
            </a:r>
          </a:p>
          <a:p>
            <a:pPr lvl="1"/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14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2699" y="2566331"/>
            <a:ext cx="1511301" cy="332764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7300" y="3067369"/>
            <a:ext cx="2758794" cy="374651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4619030"/>
            <a:ext cx="8458200" cy="119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7511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IALS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Alternating Least Squares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dirty="0" smtClean="0"/>
              <a:t>Fixed Y, optimize for X</a:t>
            </a:r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buFont typeface="+mj-lt"/>
              <a:buAutoNum type="arabicPeriod"/>
            </a:pPr>
            <a:endParaRPr lang="en-US" sz="2000" dirty="0" smtClean="0"/>
          </a:p>
          <a:p>
            <a:pPr marL="914400" lvl="1" indent="-457200">
              <a:buFont typeface="+mj-lt"/>
              <a:buAutoNum type="arabicPeriod"/>
            </a:pPr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15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387" y="1962670"/>
            <a:ext cx="4341813" cy="670075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3387" y="2749503"/>
            <a:ext cx="4368800" cy="528484"/>
          </a:xfrm>
          <a:prstGeom prst="rect">
            <a:avLst/>
          </a:prstGeom>
        </p:spPr>
      </p:pic>
      <p:sp>
        <p:nvSpPr>
          <p:cNvPr id="8" name="CasellaDiTesto 7"/>
          <p:cNvSpPr txBox="1"/>
          <p:nvPr/>
        </p:nvSpPr>
        <p:spPr>
          <a:xfrm>
            <a:off x="-23368" y="2813004"/>
            <a:ext cx="1726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Equivalent to</a:t>
            </a:r>
            <a:endParaRPr lang="en-US" sz="1800" dirty="0"/>
          </a:p>
        </p:txBody>
      </p:sp>
      <p:sp>
        <p:nvSpPr>
          <p:cNvPr id="9" name="CasellaDiTesto 8"/>
          <p:cNvSpPr txBox="1"/>
          <p:nvPr/>
        </p:nvSpPr>
        <p:spPr>
          <a:xfrm>
            <a:off x="1536922" y="3460234"/>
            <a:ext cx="60449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w</a:t>
            </a:r>
            <a:r>
              <a:rPr lang="en-US" sz="1800" dirty="0" smtClean="0"/>
              <a:t>here </a:t>
            </a:r>
            <a:r>
              <a:rPr lang="en-US" sz="1800" i="1" dirty="0" smtClean="0"/>
              <a:t>C</a:t>
            </a:r>
            <a:r>
              <a:rPr lang="en-US" sz="1800" i="1" baseline="30000" dirty="0" smtClean="0"/>
              <a:t>i</a:t>
            </a:r>
            <a:r>
              <a:rPr lang="en-US" sz="1800" dirty="0"/>
              <a:t> </a:t>
            </a:r>
            <a:r>
              <a:rPr lang="en-US" sz="1800" dirty="0" err="1" smtClean="0"/>
              <a:t>NxN</a:t>
            </a:r>
            <a:r>
              <a:rPr lang="en-US" sz="1800" dirty="0" smtClean="0"/>
              <a:t> diagonal matrix with </a:t>
            </a:r>
            <a:r>
              <a:rPr lang="en-US" sz="1800" i="1" dirty="0" err="1" smtClean="0"/>
              <a:t>C</a:t>
            </a:r>
            <a:r>
              <a:rPr lang="en-US" sz="1800" i="1" baseline="30000" dirty="0" err="1" smtClean="0"/>
              <a:t>i</a:t>
            </a:r>
            <a:r>
              <a:rPr lang="en-US" sz="1800" i="1" baseline="-25000" dirty="0" err="1" smtClean="0"/>
              <a:t>jj</a:t>
            </a:r>
            <a:r>
              <a:rPr lang="en-US" sz="1800" i="1" dirty="0" smtClean="0"/>
              <a:t> = </a:t>
            </a:r>
            <a:r>
              <a:rPr lang="en-US" sz="1800" i="1" dirty="0" err="1" smtClean="0"/>
              <a:t>c</a:t>
            </a:r>
            <a:r>
              <a:rPr lang="en-US" sz="1800" i="1" baseline="-25000" dirty="0" err="1" smtClean="0"/>
              <a:t>ij</a:t>
            </a:r>
            <a:endParaRPr lang="en-US" sz="1800" i="1" baseline="-25000" dirty="0" smtClean="0"/>
          </a:p>
          <a:p>
            <a:r>
              <a:rPr lang="en-US" sz="1800" dirty="0"/>
              <a:t>a</a:t>
            </a:r>
            <a:r>
              <a:rPr lang="en-US" sz="1800" dirty="0" smtClean="0"/>
              <a:t>nd </a:t>
            </a:r>
            <a:r>
              <a:rPr lang="en-US" sz="1800" i="1" dirty="0" smtClean="0"/>
              <a:t>p(</a:t>
            </a:r>
            <a:r>
              <a:rPr lang="en-US" sz="1800" i="1" dirty="0" err="1" smtClean="0"/>
              <a:t>i</a:t>
            </a:r>
            <a:r>
              <a:rPr lang="en-US" sz="1800" i="1" dirty="0" smtClean="0"/>
              <a:t>)</a:t>
            </a:r>
            <a:r>
              <a:rPr lang="en-US" sz="1800" dirty="0" smtClean="0"/>
              <a:t> is the vector of preferences of </a:t>
            </a:r>
            <a:r>
              <a:rPr lang="en-US" sz="1800" dirty="0" err="1" smtClean="0"/>
              <a:t>i</a:t>
            </a:r>
            <a:endParaRPr lang="en-US" sz="1800" dirty="0"/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6922" y="4389236"/>
            <a:ext cx="5181378" cy="1008506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3122" y="5847676"/>
            <a:ext cx="3911378" cy="322669"/>
          </a:xfrm>
          <a:prstGeom prst="rect">
            <a:avLst/>
          </a:prstGeom>
        </p:spPr>
      </p:pic>
      <p:sp>
        <p:nvSpPr>
          <p:cNvPr id="12" name="CasellaDiTesto 11"/>
          <p:cNvSpPr txBox="1"/>
          <p:nvPr/>
        </p:nvSpPr>
        <p:spPr>
          <a:xfrm>
            <a:off x="-48546" y="4399224"/>
            <a:ext cx="17267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92D050"/>
                </a:solidFill>
              </a:rPr>
              <a:t>Partial derivative</a:t>
            </a:r>
            <a:endParaRPr lang="en-US" sz="1800" dirty="0">
              <a:solidFill>
                <a:srgbClr val="92D050"/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-23369" y="5832006"/>
            <a:ext cx="1726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0070C0"/>
                </a:solidFill>
              </a:rPr>
              <a:t>Update Rule</a:t>
            </a:r>
            <a:endParaRPr lang="en-US" sz="18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9581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IALS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Update rule - a trick</a:t>
            </a:r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Back to ALS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000" dirty="0" smtClean="0"/>
              <a:t>Fixed X, optimize for Y </a:t>
            </a:r>
            <a:r>
              <a:rPr lang="en-US" sz="2000" dirty="0" smtClean="0">
                <a:sym typeface="Wingdings"/>
              </a:rPr>
              <a:t> HOMEWORK</a:t>
            </a:r>
            <a:endParaRPr lang="en-US" sz="2000" dirty="0" smtClean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16</a:t>
            </a:fld>
            <a:endParaRPr lang="en-US" altLang="it-IT"/>
          </a:p>
        </p:txBody>
      </p:sp>
      <p:sp>
        <p:nvSpPr>
          <p:cNvPr id="7" name="Rettangolo 6"/>
          <p:cNvSpPr/>
          <p:nvPr/>
        </p:nvSpPr>
        <p:spPr>
          <a:xfrm>
            <a:off x="3505200" y="1816100"/>
            <a:ext cx="1193800" cy="61635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5168900" y="1727200"/>
            <a:ext cx="2730500" cy="70525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0" y="1880009"/>
            <a:ext cx="6362700" cy="520700"/>
          </a:xfrm>
          <a:prstGeom prst="rect">
            <a:avLst/>
          </a:prstGeom>
        </p:spPr>
      </p:pic>
      <p:sp>
        <p:nvSpPr>
          <p:cNvPr id="10" name="CasellaDiTesto 9"/>
          <p:cNvSpPr txBox="1"/>
          <p:nvPr/>
        </p:nvSpPr>
        <p:spPr>
          <a:xfrm flipH="1">
            <a:off x="3013075" y="2693493"/>
            <a:ext cx="2355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00B050"/>
                </a:solidFill>
              </a:rPr>
              <a:t>Independent from </a:t>
            </a:r>
            <a:r>
              <a:rPr lang="en-US" sz="1800" dirty="0" err="1" smtClean="0">
                <a:solidFill>
                  <a:srgbClr val="00B050"/>
                </a:solidFill>
              </a:rPr>
              <a:t>i</a:t>
            </a:r>
            <a:endParaRPr lang="en-US" sz="1800" dirty="0" smtClean="0">
              <a:solidFill>
                <a:srgbClr val="00B050"/>
              </a:solidFill>
            </a:endParaRPr>
          </a:p>
          <a:p>
            <a:r>
              <a:rPr lang="en-US" sz="1800" dirty="0" smtClean="0">
                <a:solidFill>
                  <a:srgbClr val="00B050"/>
                </a:solidFill>
                <a:sym typeface="Wingdings"/>
              </a:rPr>
              <a:t> </a:t>
            </a:r>
            <a:r>
              <a:rPr lang="en-US" sz="1800" dirty="0" smtClean="0">
                <a:solidFill>
                  <a:srgbClr val="00B050"/>
                </a:solidFill>
              </a:rPr>
              <a:t>Precompute</a:t>
            </a:r>
            <a:endParaRPr lang="en-US" sz="1800" dirty="0">
              <a:solidFill>
                <a:srgbClr val="00B050"/>
              </a:solidFill>
            </a:endParaRPr>
          </a:p>
        </p:txBody>
      </p:sp>
      <p:sp>
        <p:nvSpPr>
          <p:cNvPr id="11" name="CasellaDiTesto 10"/>
          <p:cNvSpPr txBox="1"/>
          <p:nvPr/>
        </p:nvSpPr>
        <p:spPr>
          <a:xfrm flipH="1">
            <a:off x="5597528" y="2693493"/>
            <a:ext cx="3013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FF0000"/>
                </a:solidFill>
              </a:rPr>
              <a:t>Depends only on the </a:t>
            </a:r>
            <a:r>
              <a:rPr lang="en-US" sz="1800" b="1" dirty="0" smtClean="0">
                <a:solidFill>
                  <a:srgbClr val="FF0000"/>
                </a:solidFill>
              </a:rPr>
              <a:t>non-zeros </a:t>
            </a:r>
            <a:r>
              <a:rPr lang="en-US" sz="1800" dirty="0" smtClean="0">
                <a:solidFill>
                  <a:srgbClr val="FF0000"/>
                </a:solidFill>
              </a:rPr>
              <a:t>in p(</a:t>
            </a:r>
            <a:r>
              <a:rPr lang="en-US" sz="1800" dirty="0" err="1" smtClean="0">
                <a:solidFill>
                  <a:srgbClr val="FF0000"/>
                </a:solidFill>
              </a:rPr>
              <a:t>i</a:t>
            </a:r>
            <a:r>
              <a:rPr lang="en-US" sz="1800" dirty="0" smtClean="0">
                <a:solidFill>
                  <a:srgbClr val="FF0000"/>
                </a:solidFill>
              </a:rPr>
              <a:t>)!!!</a:t>
            </a:r>
          </a:p>
          <a:p>
            <a:r>
              <a:rPr lang="en-US" sz="1800" dirty="0" smtClean="0">
                <a:solidFill>
                  <a:srgbClr val="FF0000"/>
                </a:solidFill>
              </a:rPr>
              <a:t>(if one of the previous scaling functions is used)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4297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FunkSVD</a:t>
            </a:r>
            <a:r>
              <a:rPr lang="en-US" dirty="0" smtClean="0"/>
              <a:t> (rating prediction)</a:t>
            </a:r>
            <a:endParaRPr lang="en-US" dirty="0"/>
          </a:p>
          <a:p>
            <a:r>
              <a:rPr lang="en-US" dirty="0" err="1" smtClean="0"/>
              <a:t>AsymmetricSVD</a:t>
            </a:r>
            <a:r>
              <a:rPr lang="en-US" dirty="0" smtClean="0"/>
              <a:t> (rating prediction)</a:t>
            </a:r>
          </a:p>
          <a:p>
            <a:r>
              <a:rPr lang="en-US" dirty="0" smtClean="0"/>
              <a:t>IALS or WRMF (implicit feedback)</a:t>
            </a:r>
            <a:endParaRPr lang="en-US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2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684884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it-IT" sz="2800" dirty="0" smtClean="0"/>
              <a:t>Matrix </a:t>
            </a:r>
            <a:r>
              <a:rPr lang="it-IT" sz="2800" dirty="0" err="1" smtClean="0"/>
              <a:t>Factorization</a:t>
            </a:r>
            <a:r>
              <a:rPr lang="it-IT" sz="2800" dirty="0" smtClean="0"/>
              <a:t> in </a:t>
            </a:r>
            <a:r>
              <a:rPr lang="it-IT" sz="2800" dirty="0" err="1" smtClean="0"/>
              <a:t>Recommender</a:t>
            </a:r>
            <a:r>
              <a:rPr lang="it-IT" sz="2800" dirty="0" smtClean="0"/>
              <a:t> Systems</a:t>
            </a:r>
            <a:endParaRPr lang="en-US" sz="2800" dirty="0"/>
          </a:p>
        </p:txBody>
      </p:sp>
      <p:sp>
        <p:nvSpPr>
          <p:cNvPr id="6147" name="Segnaposto numero diapositiva 4"/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fld id="{36CEC8EF-17F6-47E9-A376-485E685F5250}" type="slidenum">
              <a:rPr lang="en-US" altLang="it-IT" sz="1400" smtClean="0">
                <a:solidFill>
                  <a:srgbClr val="FF9900"/>
                </a:solidFill>
              </a:rPr>
              <a:pPr/>
              <a:t>3</a:t>
            </a:fld>
            <a:endParaRPr lang="en-US" altLang="it-IT" sz="1400" smtClean="0">
              <a:solidFill>
                <a:srgbClr val="FF9900"/>
              </a:solidFill>
            </a:endParaRPr>
          </a:p>
        </p:txBody>
      </p:sp>
      <p:sp>
        <p:nvSpPr>
          <p:cNvPr id="6149" name="Segnaposto piè di pagina 3"/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32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FF9900"/>
              </a:buClr>
              <a:buFont typeface="Wingdings" pitchFamily="-110" charset="2"/>
              <a:buChar char="§"/>
              <a:defRPr sz="28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3366"/>
              </a:buClr>
              <a:buFont typeface="Times" pitchFamily="-110" charset="0"/>
              <a:buChar char="•"/>
              <a:defRPr sz="24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3366"/>
              </a:buClr>
              <a:buChar char="–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Lucida Grande" pitchFamily="-110" charset="0"/>
                <a:ea typeface="ＭＳ Ｐゴシック" pitchFamily="-92" charset="-128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</a:pPr>
            <a:r>
              <a:rPr lang="en-US" altLang="it-IT" sz="1200" dirty="0" smtClean="0">
                <a:solidFill>
                  <a:srgbClr val="003366"/>
                </a:solidFill>
              </a:rPr>
              <a:t>Collaborative Filtering </a:t>
            </a:r>
            <a:r>
              <a:rPr lang="en-US" altLang="it-IT" sz="1200" smtClean="0">
                <a:solidFill>
                  <a:srgbClr val="003366"/>
                </a:solidFill>
              </a:rPr>
              <a:t>in Python</a:t>
            </a:r>
          </a:p>
        </p:txBody>
      </p:sp>
      <p:sp>
        <p:nvSpPr>
          <p:cNvPr id="36" name="Rettangolo 35"/>
          <p:cNvSpPr/>
          <p:nvPr/>
        </p:nvSpPr>
        <p:spPr>
          <a:xfrm>
            <a:off x="1808664" y="1803400"/>
            <a:ext cx="1917700" cy="2476500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Rettangolo 36"/>
          <p:cNvSpPr/>
          <p:nvPr/>
        </p:nvSpPr>
        <p:spPr>
          <a:xfrm>
            <a:off x="4533900" y="1798649"/>
            <a:ext cx="977900" cy="2476500"/>
          </a:xfrm>
          <a:prstGeom prst="rect">
            <a:avLst/>
          </a:prstGeom>
          <a:solidFill>
            <a:srgbClr val="FFC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ttangolo 37"/>
          <p:cNvSpPr/>
          <p:nvPr/>
        </p:nvSpPr>
        <p:spPr>
          <a:xfrm rot="5400000">
            <a:off x="6330950" y="1335099"/>
            <a:ext cx="977900" cy="19050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endParaRPr lang="en-US" baseline="30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9" name="CasellaDiTesto 38"/>
              <p:cNvSpPr txBox="1"/>
              <p:nvPr/>
            </p:nvSpPr>
            <p:spPr>
              <a:xfrm>
                <a:off x="3873500" y="2852233"/>
                <a:ext cx="495300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9" name="CasellaDiTesto 3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73500" y="2852233"/>
                <a:ext cx="495300" cy="369332"/>
              </a:xfrm>
              <a:prstGeom prst="rect">
                <a:avLst/>
              </a:prstGeom>
              <a:blipFill rotWithShape="0">
                <a:blip r:embed="rId3"/>
                <a:stretch>
                  <a:fillRect b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Rettangolo 39"/>
          <p:cNvSpPr/>
          <p:nvPr/>
        </p:nvSpPr>
        <p:spPr>
          <a:xfrm>
            <a:off x="2635250" y="2654300"/>
            <a:ext cx="215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ttangolo 40"/>
          <p:cNvSpPr/>
          <p:nvPr/>
        </p:nvSpPr>
        <p:spPr>
          <a:xfrm>
            <a:off x="4533900" y="2668599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ttangolo 41"/>
          <p:cNvSpPr/>
          <p:nvPr/>
        </p:nvSpPr>
        <p:spPr>
          <a:xfrm rot="5400000">
            <a:off x="6045200" y="2184400"/>
            <a:ext cx="977900" cy="215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asellaDiTesto 42"/>
          <p:cNvSpPr txBox="1"/>
          <p:nvPr/>
        </p:nvSpPr>
        <p:spPr>
          <a:xfrm>
            <a:off x="2571750" y="965200"/>
            <a:ext cx="3786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</a:t>
            </a:r>
            <a:endParaRPr lang="en-US" dirty="0"/>
          </a:p>
        </p:txBody>
      </p:sp>
      <p:sp>
        <p:nvSpPr>
          <p:cNvPr id="44" name="CasellaDiTesto 43"/>
          <p:cNvSpPr txBox="1"/>
          <p:nvPr/>
        </p:nvSpPr>
        <p:spPr>
          <a:xfrm>
            <a:off x="4833535" y="965200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</a:t>
            </a:r>
            <a:endParaRPr lang="en-US" dirty="0"/>
          </a:p>
        </p:txBody>
      </p:sp>
      <p:sp>
        <p:nvSpPr>
          <p:cNvPr id="45" name="CasellaDiTesto 44"/>
          <p:cNvSpPr txBox="1"/>
          <p:nvPr/>
        </p:nvSpPr>
        <p:spPr>
          <a:xfrm>
            <a:off x="6620967" y="965199"/>
            <a:ext cx="397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</a:t>
            </a:r>
            <a:endParaRPr lang="en-US" dirty="0"/>
          </a:p>
        </p:txBody>
      </p:sp>
      <p:sp>
        <p:nvSpPr>
          <p:cNvPr id="46" name="CasellaDiTesto 45"/>
          <p:cNvSpPr txBox="1"/>
          <p:nvPr/>
        </p:nvSpPr>
        <p:spPr>
          <a:xfrm>
            <a:off x="2256528" y="1426864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M items</a:t>
            </a:r>
            <a:endParaRPr lang="en-US" sz="1600" dirty="0"/>
          </a:p>
        </p:txBody>
      </p:sp>
      <p:sp>
        <p:nvSpPr>
          <p:cNvPr id="47" name="CasellaDiTesto 46"/>
          <p:cNvSpPr txBox="1"/>
          <p:nvPr/>
        </p:nvSpPr>
        <p:spPr>
          <a:xfrm>
            <a:off x="4533900" y="1426864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K factors</a:t>
            </a:r>
            <a:endParaRPr lang="en-US" sz="1600" dirty="0"/>
          </a:p>
        </p:txBody>
      </p:sp>
      <p:sp>
        <p:nvSpPr>
          <p:cNvPr id="48" name="CasellaDiTesto 47"/>
          <p:cNvSpPr txBox="1"/>
          <p:nvPr/>
        </p:nvSpPr>
        <p:spPr>
          <a:xfrm>
            <a:off x="6284336" y="1426864"/>
            <a:ext cx="9733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 items</a:t>
            </a:r>
            <a:endParaRPr lang="en-US" sz="1600" dirty="0"/>
          </a:p>
        </p:txBody>
      </p:sp>
      <p:sp>
        <p:nvSpPr>
          <p:cNvPr id="49" name="CasellaDiTesto 48"/>
          <p:cNvSpPr txBox="1"/>
          <p:nvPr/>
        </p:nvSpPr>
        <p:spPr>
          <a:xfrm rot="5400000">
            <a:off x="7471786" y="2163144"/>
            <a:ext cx="1071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K factors</a:t>
            </a:r>
            <a:endParaRPr lang="en-US" sz="1600" dirty="0"/>
          </a:p>
        </p:txBody>
      </p:sp>
      <p:sp>
        <p:nvSpPr>
          <p:cNvPr id="50" name="CasellaDiTesto 49"/>
          <p:cNvSpPr txBox="1"/>
          <p:nvPr/>
        </p:nvSpPr>
        <p:spPr>
          <a:xfrm rot="16200000">
            <a:off x="1068180" y="2698345"/>
            <a:ext cx="9348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N users</a:t>
            </a:r>
            <a:endParaRPr lang="en-US" sz="1600" dirty="0"/>
          </a:p>
        </p:txBody>
      </p:sp>
      <p:sp>
        <p:nvSpPr>
          <p:cNvPr id="51" name="CasellaDiTesto 50"/>
          <p:cNvSpPr txBox="1"/>
          <p:nvPr/>
        </p:nvSpPr>
        <p:spPr>
          <a:xfrm rot="16200000">
            <a:off x="3908801" y="2698345"/>
            <a:ext cx="9348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N users</a:t>
            </a:r>
            <a:endParaRPr lang="en-US" sz="1600" dirty="0"/>
          </a:p>
        </p:txBody>
      </p:sp>
      <p:sp>
        <p:nvSpPr>
          <p:cNvPr id="52" name="Rettangolo 51"/>
          <p:cNvSpPr/>
          <p:nvPr/>
        </p:nvSpPr>
        <p:spPr>
          <a:xfrm>
            <a:off x="2635250" y="1803401"/>
            <a:ext cx="215900" cy="2471748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ttangolo 52"/>
          <p:cNvSpPr/>
          <p:nvPr/>
        </p:nvSpPr>
        <p:spPr>
          <a:xfrm>
            <a:off x="1790700" y="2654300"/>
            <a:ext cx="1917699" cy="230199"/>
          </a:xfrm>
          <a:prstGeom prst="rect">
            <a:avLst/>
          </a:prstGeom>
          <a:noFill/>
          <a:ln w="28575"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CasellaDiTesto 54"/>
          <p:cNvSpPr txBox="1"/>
          <p:nvPr/>
        </p:nvSpPr>
        <p:spPr>
          <a:xfrm>
            <a:off x="2607172" y="4385498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j</a:t>
            </a:r>
            <a:endParaRPr lang="en-US" sz="1600" dirty="0"/>
          </a:p>
        </p:txBody>
      </p:sp>
      <p:sp>
        <p:nvSpPr>
          <p:cNvPr id="56" name="CasellaDiTesto 55"/>
          <p:cNvSpPr txBox="1"/>
          <p:nvPr/>
        </p:nvSpPr>
        <p:spPr>
          <a:xfrm>
            <a:off x="3786845" y="2607272"/>
            <a:ext cx="2471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</a:t>
            </a:r>
            <a:endParaRPr lang="en-US" sz="1600" dirty="0"/>
          </a:p>
        </p:txBody>
      </p:sp>
      <p:sp>
        <p:nvSpPr>
          <p:cNvPr id="57" name="CasellaDiTesto 56"/>
          <p:cNvSpPr txBox="1"/>
          <p:nvPr/>
        </p:nvSpPr>
        <p:spPr>
          <a:xfrm>
            <a:off x="4857130" y="2581370"/>
            <a:ext cx="351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u</a:t>
            </a:r>
            <a:r>
              <a:rPr lang="en-US" sz="1600" baseline="-25000" dirty="0" err="1" smtClean="0"/>
              <a:t>i</a:t>
            </a:r>
            <a:endParaRPr lang="en-US" sz="1600" baseline="-25000" dirty="0"/>
          </a:p>
        </p:txBody>
      </p:sp>
      <p:sp>
        <p:nvSpPr>
          <p:cNvPr id="58" name="CasellaDiTesto 57"/>
          <p:cNvSpPr txBox="1"/>
          <p:nvPr/>
        </p:nvSpPr>
        <p:spPr>
          <a:xfrm>
            <a:off x="6365942" y="2105945"/>
            <a:ext cx="5058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V</a:t>
            </a:r>
            <a:r>
              <a:rPr lang="en-US" sz="1600" baseline="-25000" dirty="0"/>
              <a:t>J</a:t>
            </a:r>
          </a:p>
        </p:txBody>
      </p:sp>
      <p:pic>
        <p:nvPicPr>
          <p:cNvPr id="31" name="Immagine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814" y="4954212"/>
            <a:ext cx="3835400" cy="1081306"/>
          </a:xfrm>
          <a:prstGeom prst="rect">
            <a:avLst/>
          </a:prstGeom>
        </p:spPr>
      </p:pic>
      <p:pic>
        <p:nvPicPr>
          <p:cNvPr id="59" name="Immagine 5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9050" y="4954212"/>
            <a:ext cx="3891365" cy="1008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17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4</a:t>
            </a:fld>
            <a:endParaRPr lang="en-US" altLang="it-IT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160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z="2800" dirty="0"/>
              <a:t>Matrix </a:t>
            </a:r>
            <a:r>
              <a:rPr lang="it-IT" sz="2800" dirty="0" err="1"/>
              <a:t>Factorization</a:t>
            </a:r>
            <a:r>
              <a:rPr lang="it-IT" sz="2800" dirty="0"/>
              <a:t> in </a:t>
            </a:r>
            <a:r>
              <a:rPr lang="it-IT" sz="2800" dirty="0" err="1"/>
              <a:t>Recommender</a:t>
            </a:r>
            <a:r>
              <a:rPr lang="it-IT" sz="2800" dirty="0"/>
              <a:t> Systems</a:t>
            </a:r>
            <a:endParaRPr lang="en-US" sz="28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7772400" cy="547957"/>
          </a:xfrm>
        </p:spPr>
        <p:txBody>
          <a:bodyPr/>
          <a:lstStyle/>
          <a:p>
            <a:r>
              <a:rPr lang="en-US" sz="2400" dirty="0" smtClean="0"/>
              <a:t>Optimization</a:t>
            </a:r>
          </a:p>
          <a:p>
            <a:endParaRPr lang="en-US" sz="24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5</a:t>
            </a:fld>
            <a:endParaRPr lang="en-US" altLang="it-IT"/>
          </a:p>
        </p:txBody>
      </p:sp>
      <p:sp>
        <p:nvSpPr>
          <p:cNvPr id="7" name="Rettangolo 6"/>
          <p:cNvSpPr/>
          <p:nvPr/>
        </p:nvSpPr>
        <p:spPr>
          <a:xfrm>
            <a:off x="3505200" y="1816100"/>
            <a:ext cx="2362200" cy="1123949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6324600" y="1825625"/>
            <a:ext cx="2819400" cy="112394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sellaDiTesto 8"/>
          <p:cNvSpPr txBox="1"/>
          <p:nvPr/>
        </p:nvSpPr>
        <p:spPr>
          <a:xfrm flipH="1">
            <a:off x="3346450" y="3045556"/>
            <a:ext cx="267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smtClean="0">
                <a:solidFill>
                  <a:srgbClr val="00B050"/>
                </a:solidFill>
              </a:rPr>
              <a:t>Least-squares (goodness of fit)</a:t>
            </a:r>
            <a:endParaRPr lang="en-US" sz="1800" dirty="0">
              <a:solidFill>
                <a:srgbClr val="00B050"/>
              </a:solidFill>
            </a:endParaRPr>
          </a:p>
        </p:txBody>
      </p:sp>
      <p:sp>
        <p:nvSpPr>
          <p:cNvPr id="10" name="CasellaDiTesto 9"/>
          <p:cNvSpPr txBox="1"/>
          <p:nvPr/>
        </p:nvSpPr>
        <p:spPr>
          <a:xfrm flipH="1">
            <a:off x="6464299" y="3065190"/>
            <a:ext cx="2593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rgbClr val="FF0000"/>
                </a:solidFill>
              </a:rPr>
              <a:t>Regularization (</a:t>
            </a:r>
            <a:r>
              <a:rPr lang="en-US" sz="1800" smtClean="0">
                <a:solidFill>
                  <a:srgbClr val="FF0000"/>
                </a:solidFill>
              </a:rPr>
              <a:t>prevent overfitting)</a:t>
            </a:r>
            <a:endParaRPr lang="en-US" sz="1800" dirty="0">
              <a:solidFill>
                <a:srgbClr val="FF0000"/>
              </a:solidFill>
            </a:endParaRPr>
          </a:p>
        </p:txBody>
      </p:sp>
      <p:pic>
        <p:nvPicPr>
          <p:cNvPr id="14" name="Immagin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0078"/>
            <a:ext cx="9144000" cy="855991"/>
          </a:xfrm>
          <a:prstGeom prst="rect">
            <a:avLst/>
          </a:prstGeom>
        </p:spPr>
      </p:pic>
      <p:pic>
        <p:nvPicPr>
          <p:cNvPr id="18" name="Immagin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" y="5384800"/>
            <a:ext cx="1320800" cy="1320800"/>
          </a:xfrm>
          <a:prstGeom prst="rect">
            <a:avLst/>
          </a:prstGeom>
        </p:spPr>
      </p:pic>
      <p:sp>
        <p:nvSpPr>
          <p:cNvPr id="19" name="CasellaDiTesto 18"/>
          <p:cNvSpPr txBox="1"/>
          <p:nvPr/>
        </p:nvSpPr>
        <p:spPr>
          <a:xfrm>
            <a:off x="1219200" y="4999449"/>
            <a:ext cx="76581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Also called </a:t>
            </a:r>
            <a:r>
              <a:rPr lang="en-US" sz="1800" dirty="0" err="1" smtClean="0"/>
              <a:t>FunkSVD</a:t>
            </a:r>
            <a:r>
              <a:rPr lang="en-US" sz="1800" dirty="0" smtClean="0"/>
              <a:t> from Simon </a:t>
            </a:r>
            <a:r>
              <a:rPr lang="en-US" sz="1800" dirty="0"/>
              <a:t>Funk’s post </a:t>
            </a:r>
            <a:r>
              <a:rPr lang="en-US" sz="1800" dirty="0">
                <a:hlinkClick r:id="rId4"/>
              </a:rPr>
              <a:t>http://sifter.org/~</a:t>
            </a:r>
            <a:r>
              <a:rPr lang="en-US" sz="1800" dirty="0" smtClean="0">
                <a:hlinkClick r:id="rId4"/>
              </a:rPr>
              <a:t>simon/journal/20061211.html</a:t>
            </a:r>
            <a:endParaRPr lang="en-US" sz="1800" dirty="0" smtClean="0"/>
          </a:p>
          <a:p>
            <a:endParaRPr lang="en-US" sz="1800" dirty="0"/>
          </a:p>
          <a:p>
            <a:r>
              <a:rPr lang="en-US" sz="1800" b="1" dirty="0" smtClean="0"/>
              <a:t>WARNING</a:t>
            </a:r>
            <a:r>
              <a:rPr lang="en-US" sz="1800" dirty="0" smtClean="0"/>
              <a:t>: For simplicity I won’t include user and item biases in the models, but you can try with them at home</a:t>
            </a:r>
            <a:endParaRPr lang="en-US" sz="1800" dirty="0"/>
          </a:p>
        </p:txBody>
      </p:sp>
      <p:pic>
        <p:nvPicPr>
          <p:cNvPr id="21" name="Immagin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3280" y="3814597"/>
            <a:ext cx="7150719" cy="879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4607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Variants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02803"/>
            <a:ext cx="5549900" cy="5181600"/>
          </a:xfrm>
        </p:spPr>
        <p:txBody>
          <a:bodyPr/>
          <a:lstStyle/>
          <a:p>
            <a:r>
              <a:rPr lang="en-US" sz="2000" dirty="0" smtClean="0"/>
              <a:t>Batch Gradient Descent</a:t>
            </a:r>
          </a:p>
          <a:p>
            <a:pPr lvl="1"/>
            <a:r>
              <a:rPr lang="en-US" sz="1600" dirty="0" smtClean="0"/>
              <a:t>Calculate the gradients for the </a:t>
            </a:r>
            <a:r>
              <a:rPr lang="en-US" sz="1600" b="1" dirty="0" smtClean="0"/>
              <a:t>whole</a:t>
            </a:r>
            <a:r>
              <a:rPr lang="en-US" sz="1600" dirty="0" smtClean="0"/>
              <a:t> dataset to perform just </a:t>
            </a:r>
            <a:r>
              <a:rPr lang="en-US" sz="1600" b="1" dirty="0" smtClean="0"/>
              <a:t>one</a:t>
            </a:r>
            <a:r>
              <a:rPr lang="en-US" sz="1600" dirty="0" smtClean="0"/>
              <a:t> update</a:t>
            </a:r>
          </a:p>
          <a:p>
            <a:pPr lvl="1"/>
            <a:r>
              <a:rPr lang="en-US" sz="1600" dirty="0" smtClean="0"/>
              <a:t>    learning rate (or step size): controls speed of convergence (or divergence if too large)</a:t>
            </a:r>
          </a:p>
          <a:p>
            <a:pPr lvl="1"/>
            <a:r>
              <a:rPr lang="en-US" sz="1600" dirty="0" smtClean="0"/>
              <a:t>Cons: Very slow, no online updates</a:t>
            </a:r>
          </a:p>
          <a:p>
            <a:pPr lvl="1"/>
            <a:endParaRPr lang="en-US" sz="1600" dirty="0"/>
          </a:p>
          <a:p>
            <a:r>
              <a:rPr lang="en-US" sz="2000" dirty="0" smtClean="0"/>
              <a:t>Stochastic Gradient Descent</a:t>
            </a:r>
          </a:p>
          <a:p>
            <a:pPr lvl="1"/>
            <a:r>
              <a:rPr lang="en-US" sz="1600" dirty="0" smtClean="0"/>
              <a:t>Perform a parameter update for </a:t>
            </a:r>
            <a:r>
              <a:rPr lang="en-US" sz="1600" b="1" dirty="0" smtClean="0"/>
              <a:t>each</a:t>
            </a:r>
            <a:r>
              <a:rPr lang="en-US" sz="1600" dirty="0" smtClean="0"/>
              <a:t> user-item tuple (</a:t>
            </a:r>
            <a:r>
              <a:rPr lang="en-US" sz="1600" dirty="0" err="1" smtClean="0"/>
              <a:t>i,j</a:t>
            </a:r>
            <a:r>
              <a:rPr lang="en-US" sz="1600" dirty="0" smtClean="0"/>
              <a:t>)</a:t>
            </a:r>
          </a:p>
          <a:p>
            <a:pPr lvl="1"/>
            <a:r>
              <a:rPr lang="en-US" sz="1600" dirty="0" smtClean="0"/>
              <a:t>Pros: cheap updates, online update, same practical convergence of Batch-GD</a:t>
            </a:r>
          </a:p>
          <a:p>
            <a:pPr lvl="1"/>
            <a:r>
              <a:rPr lang="en-US" sz="1600" dirty="0" smtClean="0"/>
              <a:t>Cons: high variance (fluctuations), local minima</a:t>
            </a:r>
          </a:p>
          <a:p>
            <a:pPr lvl="1"/>
            <a:endParaRPr lang="en-US" sz="1800" dirty="0" smtClean="0"/>
          </a:p>
          <a:p>
            <a:r>
              <a:rPr lang="en-US" sz="2000" dirty="0" err="1" smtClean="0"/>
              <a:t>Minibatch</a:t>
            </a:r>
            <a:r>
              <a:rPr lang="en-US" sz="2000" dirty="0" smtClean="0"/>
              <a:t> SGD (not-covered)</a:t>
            </a:r>
          </a:p>
          <a:p>
            <a:pPr lvl="1"/>
            <a:r>
              <a:rPr lang="en-US" sz="1600" dirty="0" smtClean="0"/>
              <a:t>Update every </a:t>
            </a:r>
            <a:r>
              <a:rPr lang="en-US" sz="1600" dirty="0" err="1" smtClean="0"/>
              <a:t>minibatch</a:t>
            </a:r>
            <a:r>
              <a:rPr lang="en-US" sz="1600" dirty="0" smtClean="0"/>
              <a:t> of </a:t>
            </a:r>
            <a:r>
              <a:rPr lang="en-US" sz="1600" b="1" dirty="0" smtClean="0"/>
              <a:t>n</a:t>
            </a:r>
            <a:r>
              <a:rPr lang="en-US" sz="1600" dirty="0" smtClean="0"/>
              <a:t> training tuples</a:t>
            </a:r>
          </a:p>
          <a:p>
            <a:pPr lvl="1"/>
            <a:r>
              <a:rPr lang="en-US" sz="1600" dirty="0" smtClean="0"/>
              <a:t>Pros over SGD: less variance </a:t>
            </a:r>
            <a:r>
              <a:rPr lang="en-US" sz="1600" dirty="0" smtClean="0">
                <a:sym typeface="Wingdings"/>
              </a:rPr>
              <a:t> stable convergence, fast matrix-ops</a:t>
            </a:r>
            <a:endParaRPr lang="en-US" sz="1600" dirty="0" smtClean="0"/>
          </a:p>
          <a:p>
            <a:pPr lvl="1"/>
            <a:endParaRPr lang="en-US" sz="1600" dirty="0" smtClean="0"/>
          </a:p>
          <a:p>
            <a:pPr lvl="1"/>
            <a:endParaRPr lang="en-US" sz="1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6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475" y="1419832"/>
            <a:ext cx="2368550" cy="340997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443" y="3195637"/>
            <a:ext cx="2879982" cy="307975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4480" y="2044700"/>
            <a:ext cx="160020" cy="22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3591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 Variants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02803"/>
            <a:ext cx="5549900" cy="5181600"/>
          </a:xfrm>
        </p:spPr>
        <p:txBody>
          <a:bodyPr/>
          <a:lstStyle/>
          <a:p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Batch Gradient Descent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Calculate the gradients for the </a:t>
            </a:r>
            <a:r>
              <a:rPr lang="en-US" sz="1600" b="1" dirty="0" smtClean="0">
                <a:solidFill>
                  <a:schemeClr val="bg1">
                    <a:lumMod val="95000"/>
                  </a:schemeClr>
                </a:solidFill>
              </a:rPr>
              <a:t>whole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dataset to perform just </a:t>
            </a:r>
            <a:r>
              <a:rPr lang="en-US" sz="1600" b="1" dirty="0" smtClean="0">
                <a:solidFill>
                  <a:schemeClr val="bg1">
                    <a:lumMod val="95000"/>
                  </a:schemeClr>
                </a:solidFill>
              </a:rPr>
              <a:t>one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update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   learning rate (or step size): controls speed of convergence (or divergence if too large)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Cons: Very slow, no online updates</a:t>
            </a:r>
          </a:p>
          <a:p>
            <a:pPr lvl="1"/>
            <a:endParaRPr lang="en-US" sz="1600" dirty="0"/>
          </a:p>
          <a:p>
            <a:r>
              <a:rPr lang="en-US" sz="2000" dirty="0" smtClean="0"/>
              <a:t>Stochastic Gradient Descent</a:t>
            </a:r>
          </a:p>
          <a:p>
            <a:pPr lvl="1"/>
            <a:r>
              <a:rPr lang="en-US" sz="1600" dirty="0" smtClean="0"/>
              <a:t>Perform a parameter update for </a:t>
            </a:r>
            <a:r>
              <a:rPr lang="en-US" sz="1600" b="1" dirty="0" smtClean="0"/>
              <a:t>each</a:t>
            </a:r>
            <a:r>
              <a:rPr lang="en-US" sz="1600" dirty="0" smtClean="0"/>
              <a:t> user-item tuple (</a:t>
            </a:r>
            <a:r>
              <a:rPr lang="en-US" sz="1600" dirty="0" err="1" smtClean="0"/>
              <a:t>i,j</a:t>
            </a:r>
            <a:r>
              <a:rPr lang="en-US" sz="1600" dirty="0" smtClean="0"/>
              <a:t>)</a:t>
            </a:r>
          </a:p>
          <a:p>
            <a:pPr lvl="1"/>
            <a:r>
              <a:rPr lang="en-US" sz="1600" dirty="0" smtClean="0"/>
              <a:t>Pros: cheap updates, online update, same practical convergence of Batch-GD</a:t>
            </a:r>
          </a:p>
          <a:p>
            <a:pPr lvl="1"/>
            <a:r>
              <a:rPr lang="en-US" sz="1600" dirty="0" smtClean="0"/>
              <a:t>Cons: high variance (fluctuations), local minima</a:t>
            </a:r>
          </a:p>
          <a:p>
            <a:pPr lvl="1"/>
            <a:endParaRPr lang="en-US" sz="1800" dirty="0" smtClean="0"/>
          </a:p>
          <a:p>
            <a:r>
              <a:rPr lang="en-US" sz="2000" dirty="0" err="1" smtClean="0">
                <a:solidFill>
                  <a:schemeClr val="bg1">
                    <a:lumMod val="95000"/>
                  </a:schemeClr>
                </a:solidFill>
              </a:rPr>
              <a:t>Minibatch</a:t>
            </a:r>
            <a:r>
              <a:rPr lang="en-US" sz="2000" dirty="0" smtClean="0">
                <a:solidFill>
                  <a:schemeClr val="bg1">
                    <a:lumMod val="95000"/>
                  </a:schemeClr>
                </a:solidFill>
              </a:rPr>
              <a:t> SGD (not-covered)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Update every </a:t>
            </a:r>
            <a:r>
              <a:rPr lang="en-US" sz="1600" dirty="0" err="1" smtClean="0">
                <a:solidFill>
                  <a:schemeClr val="bg1">
                    <a:lumMod val="95000"/>
                  </a:schemeClr>
                </a:solidFill>
              </a:rPr>
              <a:t>minibatch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of </a:t>
            </a:r>
            <a:r>
              <a:rPr lang="en-US" sz="1600" b="1" dirty="0" smtClean="0">
                <a:solidFill>
                  <a:schemeClr val="bg1">
                    <a:lumMod val="95000"/>
                  </a:schemeClr>
                </a:solidFill>
              </a:rPr>
              <a:t>n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 training tuples</a:t>
            </a:r>
          </a:p>
          <a:p>
            <a:pPr lvl="1"/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</a:rPr>
              <a:t>Pros over SGD: less variance </a:t>
            </a:r>
            <a:r>
              <a:rPr lang="en-US" sz="1600" dirty="0" smtClean="0">
                <a:solidFill>
                  <a:schemeClr val="bg1">
                    <a:lumMod val="95000"/>
                  </a:schemeClr>
                </a:solidFill>
                <a:sym typeface="Wingdings"/>
              </a:rPr>
              <a:t> stable convergence, fast matrix-ops</a:t>
            </a:r>
            <a:endParaRPr lang="en-US" sz="1600" dirty="0" smtClean="0">
              <a:solidFill>
                <a:schemeClr val="bg1">
                  <a:lumMod val="95000"/>
                </a:schemeClr>
              </a:solidFill>
            </a:endParaRPr>
          </a:p>
          <a:p>
            <a:pPr lvl="1"/>
            <a:endParaRPr lang="en-US" sz="1600" dirty="0" smtClean="0"/>
          </a:p>
          <a:p>
            <a:pPr lvl="1"/>
            <a:endParaRPr lang="en-US" sz="18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7</a:t>
            </a:fld>
            <a:endParaRPr lang="en-US" altLang="it-IT"/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1443" y="3195637"/>
            <a:ext cx="2879982" cy="30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961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Matrix Factorization with SGD</a:t>
            </a:r>
            <a:endParaRPr lang="en-US" sz="3200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5800" y="1143000"/>
            <a:ext cx="8267700" cy="4953000"/>
          </a:xfrm>
        </p:spPr>
        <p:txBody>
          <a:bodyPr/>
          <a:lstStyle/>
          <a:p>
            <a:r>
              <a:rPr lang="en-US" sz="2000" dirty="0" smtClean="0"/>
              <a:t>Compute the partial derivatives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Random sample user-item pairs from the </a:t>
            </a:r>
            <a:r>
              <a:rPr lang="en-US" sz="2000" b="1" u="sng" dirty="0" smtClean="0"/>
              <a:t>non-zeros </a:t>
            </a:r>
            <a:r>
              <a:rPr lang="en-US" sz="2000" dirty="0" smtClean="0"/>
              <a:t>in R</a:t>
            </a:r>
          </a:p>
          <a:p>
            <a:pPr lvl="1"/>
            <a:r>
              <a:rPr lang="en-US" sz="2000" dirty="0" smtClean="0"/>
              <a:t>For each sampled pair (</a:t>
            </a:r>
            <a:r>
              <a:rPr lang="en-US" sz="2000" dirty="0" err="1" smtClean="0"/>
              <a:t>i,j</a:t>
            </a:r>
            <a:r>
              <a:rPr lang="en-US" sz="2000" dirty="0" smtClean="0"/>
              <a:t>)</a:t>
            </a:r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pPr lvl="1"/>
            <a:endParaRPr lang="en-US" sz="2000" dirty="0"/>
          </a:p>
          <a:p>
            <a:pPr lvl="1"/>
            <a:endParaRPr lang="en-US" sz="2000" dirty="0" smtClean="0"/>
          </a:p>
          <a:p>
            <a:r>
              <a:rPr lang="en-US" sz="2000" dirty="0" smtClean="0"/>
              <a:t>Complexity Time: O(</a:t>
            </a:r>
            <a:r>
              <a:rPr lang="en-US" sz="2000" dirty="0" err="1" smtClean="0"/>
              <a:t>nnz</a:t>
            </a:r>
            <a:r>
              <a:rPr lang="mr-IN" sz="2000" dirty="0" smtClean="0"/>
              <a:t>(</a:t>
            </a:r>
            <a:r>
              <a:rPr lang="mr-IN" sz="2000" dirty="0" err="1" smtClean="0"/>
              <a:t>R</a:t>
            </a:r>
            <a:r>
              <a:rPr lang="mr-IN" sz="2000" dirty="0" smtClean="0"/>
              <a:t>)</a:t>
            </a:r>
            <a:r>
              <a:rPr lang="en-US" sz="2000" dirty="0" smtClean="0"/>
              <a:t>) &lt;&lt; O(MN) </a:t>
            </a:r>
            <a:r>
              <a:rPr lang="mr-IN" sz="2000" dirty="0" smtClean="0"/>
              <a:t>–</a:t>
            </a:r>
            <a:r>
              <a:rPr lang="en-US" sz="2000" dirty="0" smtClean="0"/>
              <a:t> Space: O((N+M)K)</a:t>
            </a:r>
            <a:endParaRPr lang="en-US" sz="2000" dirty="0"/>
          </a:p>
          <a:p>
            <a:r>
              <a:rPr lang="en-US" sz="2000" dirty="0" smtClean="0">
                <a:solidFill>
                  <a:srgbClr val="FF0000"/>
                </a:solidFill>
              </a:rPr>
              <a:t>Now let’s code it!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8</a:t>
            </a:fld>
            <a:endParaRPr lang="en-US" altLang="it-IT"/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7548" y="3384308"/>
            <a:ext cx="2425701" cy="470383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998" y="1820001"/>
            <a:ext cx="3397251" cy="561642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3447" y="1816121"/>
            <a:ext cx="3159125" cy="565522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548" y="4919152"/>
            <a:ext cx="3492500" cy="356761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87548" y="4181391"/>
            <a:ext cx="3492500" cy="35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5559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MF-SGD tips and tricks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Tune the learning rate</a:t>
            </a:r>
          </a:p>
          <a:p>
            <a:pPr lvl="1"/>
            <a:r>
              <a:rPr lang="en-US" sz="2000" dirty="0" smtClean="0"/>
              <a:t>Grid search with cross-validation</a:t>
            </a:r>
          </a:p>
          <a:p>
            <a:pPr lvl="1"/>
            <a:r>
              <a:rPr lang="en-US" sz="2000" dirty="0" smtClean="0"/>
              <a:t>Reduce the learning rate over time with time decay</a:t>
            </a:r>
          </a:p>
          <a:p>
            <a:pPr lvl="1"/>
            <a:r>
              <a:rPr lang="en-US" sz="2000" dirty="0" smtClean="0"/>
              <a:t>More sophisticated method (</a:t>
            </a:r>
            <a:r>
              <a:rPr lang="en-US" sz="2000" dirty="0" err="1" smtClean="0"/>
              <a:t>Adagrad</a:t>
            </a:r>
            <a:r>
              <a:rPr lang="en-US" sz="2000" dirty="0" smtClean="0"/>
              <a:t>, </a:t>
            </a:r>
            <a:r>
              <a:rPr lang="en-US" sz="2000" dirty="0" err="1" smtClean="0"/>
              <a:t>RmsProp</a:t>
            </a:r>
            <a:r>
              <a:rPr lang="en-US" sz="2000" dirty="0" smtClean="0"/>
              <a:t>,</a:t>
            </a:r>
            <a:r>
              <a:rPr lang="mr-IN" sz="2000" dirty="0" smtClean="0"/>
              <a:t>…</a:t>
            </a:r>
            <a:r>
              <a:rPr lang="it-IT" sz="2000" dirty="0" smtClean="0"/>
              <a:t>)</a:t>
            </a:r>
          </a:p>
          <a:p>
            <a:endParaRPr lang="en-US" sz="2400" dirty="0" smtClean="0"/>
          </a:p>
          <a:p>
            <a:r>
              <a:rPr lang="en-US" sz="2400" dirty="0" smtClean="0"/>
              <a:t>Regularization factors play a big role</a:t>
            </a:r>
          </a:p>
          <a:p>
            <a:pPr lvl="1"/>
            <a:r>
              <a:rPr lang="en-US" sz="2000" dirty="0" smtClean="0"/>
              <a:t>Tune them as well</a:t>
            </a:r>
            <a:endParaRPr lang="en-US" sz="2000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it-IT" smtClean="0"/>
              <a:t>Matrix Factorization</a:t>
            </a:r>
            <a:endParaRPr lang="en-US" altLang="it-IT" dirty="0" smtClean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84D3D911-5F32-43E4-88E0-6E87F370C588}" type="slidenum">
              <a:rPr lang="en-US" altLang="it-IT" smtClean="0"/>
              <a:pPr>
                <a:defRPr/>
              </a:pPr>
              <a:t>9</a:t>
            </a:fld>
            <a:endParaRPr lang="en-US" altLang="it-IT"/>
          </a:p>
        </p:txBody>
      </p:sp>
    </p:spTree>
    <p:extLst>
      <p:ext uri="{BB962C8B-B14F-4D97-AF65-F5344CB8AC3E}">
        <p14:creationId xmlns:p14="http://schemas.microsoft.com/office/powerpoint/2010/main" val="81750795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VAASHAPES" val="1"/>
  <p:tag name="ADVAATEXT" val="1"/>
  <p:tag name="ADVSHADOWS" val="1"/>
  <p:tag name="ADVBEVELING" val="1"/>
  <p:tag name="ADVPANSCAN" val="0"/>
  <p:tag name="ADVDIMBULLETS" val="0"/>
  <p:tag name="ADVGAMMA" val="0.000000"/>
  <p:tag name="ADVFASTTRANSITIONS" val="1"/>
  <p:tag name="ADVSCREENHEIGHT" val="600"/>
  <p:tag name="ADVSCREENWIDTH" val="800"/>
  <p:tag name="ADVGLOBALTRANSITION" val="-1"/>
  <p:tag name="ADVSHOWMETER" val="0"/>
  <p:tag name="ADVSETTINGS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WHN3C4DGOVz7JTy5XAT1n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wI3NmRqXPJr60nHtqstDn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Y2euwCGm1KdbqZKggccIY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71JwQBx8pn0mJ0yRkOhtI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VAGFmitXU3BCh1shRUupNP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xiHue1DBgIlU36vBw6SUC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ECTIONID" val="3M96NbnOwqRwNOTq5PoDYl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mvKRd28LyF4Yd1Yc6OU13Y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5m202FSyMAjBIhuSfSLSD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dsHP8SEesMT678nENeVgrl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UV6oamjXiVVQkQ0F69YmNV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sNWX8WJSWDaSxMIJHiVvuX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bhOxE78Mh5xZsjsddmeqYh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FsidXmrFriqvCF9BiBJal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VSHAPEID" val="kykohu5yh3YUCmeqaLkCDe"/>
</p:tagLst>
</file>

<file path=ppt/theme/theme1.xml><?xml version="1.0" encoding="utf-8"?>
<a:theme xmlns:a="http://schemas.openxmlformats.org/drawingml/2006/main" name="PoliLightBlue3">
  <a:themeElements>
    <a:clrScheme name="PoliLightBlue3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oliLightBlue3">
      <a:majorFont>
        <a:latin typeface="Lucida Grande"/>
        <a:ea typeface="ＭＳ Ｐゴシック"/>
        <a:cs typeface="ＭＳ Ｐゴシック"/>
      </a:majorFont>
      <a:minorFont>
        <a:latin typeface="Lucida Grande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PoliLightBlue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oliLightBlue3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oliLightBlue3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10277</TotalTime>
  <Words>744</Words>
  <Application>Microsoft Macintosh PowerPoint</Application>
  <PresentationFormat>Presentazione su schermo (4:3)</PresentationFormat>
  <Paragraphs>218</Paragraphs>
  <Slides>16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5" baseType="lpstr">
      <vt:lpstr>Cambria Math</vt:lpstr>
      <vt:lpstr>Lucida Grande</vt:lpstr>
      <vt:lpstr>ＭＳ Ｐゴシック</vt:lpstr>
      <vt:lpstr>Times</vt:lpstr>
      <vt:lpstr>Times New Roman</vt:lpstr>
      <vt:lpstr>Trebuchet MS</vt:lpstr>
      <vt:lpstr>Wingdings</vt:lpstr>
      <vt:lpstr>ヒラギノ角ゴ Pro W3</vt:lpstr>
      <vt:lpstr>PoliLightBlue3</vt:lpstr>
      <vt:lpstr>Presentazione di PowerPoint</vt:lpstr>
      <vt:lpstr>Outline</vt:lpstr>
      <vt:lpstr>Matrix Factorization in Recommender Systems</vt:lpstr>
      <vt:lpstr>Presentazione di PowerPoint</vt:lpstr>
      <vt:lpstr>Matrix Factorization in Recommender Systems</vt:lpstr>
      <vt:lpstr>Gradient Descent Variants</vt:lpstr>
      <vt:lpstr>Gradient Descent Variants</vt:lpstr>
      <vt:lpstr>Matrix Factorization with SGD</vt:lpstr>
      <vt:lpstr>MF-SGD tips and tricks</vt:lpstr>
      <vt:lpstr>AsymmetricSVD</vt:lpstr>
      <vt:lpstr>AsymmetricSVD</vt:lpstr>
      <vt:lpstr>AsySVD-SGD updates</vt:lpstr>
      <vt:lpstr>IALS or WRMF</vt:lpstr>
      <vt:lpstr>IALS</vt:lpstr>
      <vt:lpstr>Learning IALS</vt:lpstr>
      <vt:lpstr>Learning IALS</vt:lpstr>
    </vt:vector>
  </TitlesOfParts>
  <Company>Politecnico di Milano</Company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Dispositivi Logici Programmabili</dc:title>
  <dc:creator>Marco D. Santambrogio</dc:creator>
  <cp:lastModifiedBy>Utente di Microsoft Office</cp:lastModifiedBy>
  <cp:revision>303</cp:revision>
  <cp:lastPrinted>2015-10-15T10:44:10Z</cp:lastPrinted>
  <dcterms:created xsi:type="dcterms:W3CDTF">2010-03-10T22:19:22Z</dcterms:created>
  <dcterms:modified xsi:type="dcterms:W3CDTF">2016-12-11T22:01:28Z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Google.Documents.Tracking">
    <vt:lpwstr>true</vt:lpwstr>
  </property>
  <property fmtid="{D5CDD505-2E9C-101B-9397-08002B2CF9AE}" pid="3" name="Google.Documents.DocumentId">
    <vt:lpwstr>18aJ18rJbbBkyQzK-JkOT7NWlDMfLGIfvHwmqknZ8_20</vt:lpwstr>
  </property>
  <property fmtid="{D5CDD505-2E9C-101B-9397-08002B2CF9AE}" pid="4" name="Google.Documents.RevisionId">
    <vt:lpwstr>12951292456047101535</vt:lpwstr>
  </property>
  <property fmtid="{D5CDD505-2E9C-101B-9397-08002B2CF9AE}" pid="5" name="Google.Documents.PluginVersion">
    <vt:lpwstr>2.0.2026.3768</vt:lpwstr>
  </property>
  <property fmtid="{D5CDD505-2E9C-101B-9397-08002B2CF9AE}" pid="6" name="Google.Documents.MergeIncapabilityFlags">
    <vt:i4>0</vt:i4>
  </property>
</Properties>
</file>